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5"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 d="100"/>
          <a:sy n="10" d="100"/>
        </p:scale>
        <p:origin x="-2790" y="-1368"/>
      </p:cViewPr>
      <p:guideLst>
        <p:guide orient="horz" pos="2159"/>
        <p:guide pos="291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7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BBB9B-6FF3-4E53-9F47-63E5E4C1AA47}" type="datetimeFigureOut">
              <a:rPr lang="en-US" smtClean="0"/>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44676-6436-4655-9C94-F869B42046A2}" type="slidenum">
              <a:rPr lang="en-US" smtClean="0"/>
              <a:t>‹#›</a:t>
            </a:fld>
            <a:endParaRPr lang="en-US"/>
          </a:p>
        </p:txBody>
      </p:sp>
    </p:spTree>
    <p:extLst>
      <p:ext uri="{BB962C8B-B14F-4D97-AF65-F5344CB8AC3E}">
        <p14:creationId xmlns:p14="http://schemas.microsoft.com/office/powerpoint/2010/main" val="17830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D44676-6436-4655-9C94-F869B42046A2}"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FE22C-7A3A-47ED-AC9B-95EA299B17B2}"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FE22C-7A3A-47ED-AC9B-95EA299B17B2}"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FE22C-7A3A-47ED-AC9B-95EA299B17B2}"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FE22C-7A3A-47ED-AC9B-95EA299B17B2}"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FE22C-7A3A-47ED-AC9B-95EA299B17B2}"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FE22C-7A3A-47ED-AC9B-95EA299B17B2}"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FE22C-7A3A-47ED-AC9B-95EA299B17B2}"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FE22C-7A3A-47ED-AC9B-95EA299B17B2}"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FE22C-7A3A-47ED-AC9B-95EA299B17B2}"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FE22C-7A3A-47ED-AC9B-95EA299B17B2}"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FE22C-7A3A-47ED-AC9B-95EA299B17B2}"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2900-16AE-4723-A6DF-B96CCBC551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FE22C-7A3A-47ED-AC9B-95EA299B17B2}" type="datetimeFigureOut">
              <a:rPr lang="en-US" smtClean="0"/>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12900-16AE-4723-A6DF-B96CCBC551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7.xml"/><Relationship Id="rId18"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slide" Target="slide14.xml"/><Relationship Id="rId2" Type="http://schemas.openxmlformats.org/officeDocument/2006/relationships/audio" Target="../media/media1.mp3"/><Relationship Id="rId16" Type="http://schemas.openxmlformats.org/officeDocument/2006/relationships/image" Target="../media/image17.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mo-dau-dep-va-an-tuong-nhat_11115819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102406" name="WordArt 4"/>
          <p:cNvPicPr/>
          <p:nvPr/>
        </p:nvPicPr>
        <p:blipFill>
          <a:blip r:embed="rId3"/>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43205" y="1256665"/>
            <a:ext cx="1932305" cy="829945"/>
          </a:xfrm>
          <a:prstGeom prst="rect">
            <a:avLst/>
          </a:prstGeom>
          <a:blipFill>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83970" name="Title 83969"/>
          <p:cNvSpPr>
            <a:spLocks noGrp="1"/>
          </p:cNvSpPr>
          <p:nvPr/>
        </p:nvSpPr>
        <p:spPr>
          <a:xfrm>
            <a:off x="2522855" y="1256665"/>
            <a:ext cx="5960110" cy="94424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sz="3400" b="1">
                <a:solidFill>
                  <a:srgbClr val="0000FF"/>
                </a:solidFill>
                <a:latin typeface="Arial" panose="020B0604020202020204" pitchFamily="34" charset="0"/>
                <a:cs typeface="Arial" panose="020B0604020202020204" pitchFamily="34" charset="0"/>
              </a:rPr>
              <a:t>National Parks In the world</a:t>
            </a:r>
          </a:p>
        </p:txBody>
      </p:sp>
      <p:sp>
        <p:nvSpPr>
          <p:cNvPr id="83971" name="Text Placeholder 83970"/>
          <p:cNvSpPr>
            <a:spLocks noGrp="1"/>
          </p:cNvSpPr>
          <p:nvPr/>
        </p:nvSpPr>
        <p:spPr>
          <a:xfrm>
            <a:off x="2558415" y="2540000"/>
            <a:ext cx="5888990" cy="316420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buNone/>
            </a:pPr>
            <a:r>
              <a:rPr sz="3000" b="1">
                <a:solidFill>
                  <a:schemeClr val="tx1"/>
                </a:solidFill>
                <a:latin typeface="Arial" panose="020B0604020202020204" pitchFamily="34" charset="0"/>
                <a:cs typeface="Arial" panose="020B0604020202020204" pitchFamily="34" charset="0"/>
              </a:rPr>
              <a:t>-  </a:t>
            </a:r>
            <a:r>
              <a:rPr sz="3000">
                <a:solidFill>
                  <a:schemeClr val="tx1"/>
                </a:solidFill>
                <a:latin typeface="Arial" panose="020B0604020202020204" pitchFamily="34" charset="0"/>
                <a:cs typeface="Arial" panose="020B0604020202020204" pitchFamily="34" charset="0"/>
              </a:rPr>
              <a:t>Nairobi – Kenya</a:t>
            </a:r>
          </a:p>
          <a:p>
            <a:pPr>
              <a:buFontTx/>
              <a:buChar char="-"/>
            </a:pPr>
            <a:r>
              <a:rPr sz="3000">
                <a:solidFill>
                  <a:schemeClr val="tx1"/>
                </a:solidFill>
                <a:latin typeface="Arial" panose="020B0604020202020204" pitchFamily="34" charset="0"/>
                <a:cs typeface="Arial" panose="020B0604020202020204" pitchFamily="34" charset="0"/>
              </a:rPr>
              <a:t>Everglades – USA</a:t>
            </a:r>
          </a:p>
          <a:p>
            <a:pPr>
              <a:buFontTx/>
              <a:buChar char="-"/>
            </a:pPr>
            <a:r>
              <a:rPr sz="3000">
                <a:solidFill>
                  <a:schemeClr val="tx1"/>
                </a:solidFill>
                <a:latin typeface="Arial" panose="020B0604020202020204" pitchFamily="34" charset="0"/>
                <a:cs typeface="Arial" panose="020B0604020202020204" pitchFamily="34" charset="0"/>
              </a:rPr>
              <a:t>Komodo – Indonesia</a:t>
            </a:r>
          </a:p>
          <a:p>
            <a:pPr>
              <a:buFontTx/>
              <a:buChar char="-"/>
            </a:pPr>
            <a:r>
              <a:rPr sz="3000">
                <a:solidFill>
                  <a:schemeClr val="tx1"/>
                </a:solidFill>
                <a:latin typeface="Arial" panose="020B0604020202020204" pitchFamily="34" charset="0"/>
                <a:cs typeface="Arial" panose="020B0604020202020204" pitchFamily="34" charset="0"/>
              </a:rPr>
              <a:t>Grand Canyon – USA</a:t>
            </a:r>
          </a:p>
          <a:p>
            <a:pPr>
              <a:buFontTx/>
              <a:buChar char="-"/>
            </a:pPr>
            <a:r>
              <a:rPr sz="3000" dirty="0" err="1">
                <a:solidFill>
                  <a:schemeClr val="tx1"/>
                </a:solidFill>
                <a:latin typeface="Arial" panose="020B0604020202020204" pitchFamily="34" charset="0"/>
                <a:cs typeface="Arial" panose="020B0604020202020204" pitchFamily="34" charset="0"/>
              </a:rPr>
              <a:t>Kakadu</a:t>
            </a:r>
            <a:r>
              <a:rPr sz="3000">
                <a:solidFill>
                  <a:schemeClr val="tx1"/>
                </a:solidFill>
                <a:latin typeface="Arial" panose="020B0604020202020204" pitchFamily="34" charset="0"/>
                <a:cs typeface="Arial" panose="020B0604020202020204" pitchFamily="34" charset="0"/>
              </a:rPr>
              <a:t> park – North 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0" fill="hold"/>
                                        <p:tgtEl>
                                          <p:spTgt spid="83970"/>
                                        </p:tgtEl>
                                        <p:attrNameLst>
                                          <p:attrName>ppt_x</p:attrName>
                                        </p:attrNameLst>
                                      </p:cBhvr>
                                      <p:tavLst>
                                        <p:tav tm="0">
                                          <p:val>
                                            <p:strVal val="#ppt_x"/>
                                          </p:val>
                                        </p:tav>
                                        <p:tav tm="100000">
                                          <p:val>
                                            <p:strVal val="#ppt_x"/>
                                          </p:val>
                                        </p:tav>
                                      </p:tavLst>
                                    </p:anim>
                                    <p:anim calcmode="lin" valueType="num">
                                      <p:cBhvr additive="base">
                                        <p:cTn id="8" dur="50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3971"/>
                                        </p:tgtEl>
                                        <p:attrNameLst>
                                          <p:attrName>style.visibility</p:attrName>
                                        </p:attrNameLst>
                                      </p:cBhvr>
                                      <p:to>
                                        <p:strVal val="visible"/>
                                      </p:to>
                                    </p:set>
                                    <p:animEffect transition="in" filter="checkerboard(across)">
                                      <p:cBhvr>
                                        <p:cTn id="13"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102406" name="WordArt 4"/>
          <p:cNvPicPr/>
          <p:nvPr/>
        </p:nvPicPr>
        <p:blipFill>
          <a:blip r:embed="rId3"/>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43205" y="1256665"/>
            <a:ext cx="1932305" cy="829945"/>
          </a:xfrm>
          <a:prstGeom prst="rect">
            <a:avLst/>
          </a:prstGeom>
          <a:blipFill>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5" name="Text Box 4"/>
          <p:cNvSpPr txBox="1"/>
          <p:nvPr/>
        </p:nvSpPr>
        <p:spPr>
          <a:xfrm>
            <a:off x="205105" y="2186940"/>
            <a:ext cx="1932305" cy="829945"/>
          </a:xfrm>
          <a:prstGeom prst="rect">
            <a:avLst/>
          </a:prstGeom>
          <a:blipFill rotWithShape="1">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B. While you read</a:t>
            </a:r>
          </a:p>
        </p:txBody>
      </p:sp>
      <p:sp>
        <p:nvSpPr>
          <p:cNvPr id="7" name="Text Box 6"/>
          <p:cNvSpPr txBox="1"/>
          <p:nvPr/>
        </p:nvSpPr>
        <p:spPr>
          <a:xfrm>
            <a:off x="205740" y="3198495"/>
            <a:ext cx="174244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1</a:t>
            </a:r>
          </a:p>
        </p:txBody>
      </p:sp>
      <p:sp>
        <p:nvSpPr>
          <p:cNvPr id="8" name="Text Box 7"/>
          <p:cNvSpPr txBox="1"/>
          <p:nvPr/>
        </p:nvSpPr>
        <p:spPr>
          <a:xfrm>
            <a:off x="205740" y="3761105"/>
            <a:ext cx="1757045"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2</a:t>
            </a:r>
          </a:p>
        </p:txBody>
      </p:sp>
      <p:sp>
        <p:nvSpPr>
          <p:cNvPr id="9" name="Text Box 8"/>
          <p:cNvSpPr txBox="1"/>
          <p:nvPr/>
        </p:nvSpPr>
        <p:spPr>
          <a:xfrm>
            <a:off x="212725" y="4336415"/>
            <a:ext cx="172847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3</a:t>
            </a:r>
          </a:p>
        </p:txBody>
      </p:sp>
      <p:pic>
        <p:nvPicPr>
          <p:cNvPr id="105478" name="Picture 2"/>
          <p:cNvPicPr>
            <a:picLocks noChangeAspect="1"/>
          </p:cNvPicPr>
          <p:nvPr/>
        </p:nvPicPr>
        <p:blipFill>
          <a:blip r:embed="rId5"/>
          <a:stretch>
            <a:fillRect/>
          </a:stretch>
        </p:blipFill>
        <p:spPr>
          <a:xfrm>
            <a:off x="2350135" y="2186940"/>
            <a:ext cx="6792595" cy="4671060"/>
          </a:xfrm>
          <a:prstGeom prst="rect">
            <a:avLst/>
          </a:prstGeom>
          <a:noFill/>
          <a:ln w="9525">
            <a:noFill/>
          </a:ln>
        </p:spPr>
      </p:pic>
      <p:sp>
        <p:nvSpPr>
          <p:cNvPr id="105477" name="Text Box 105476"/>
          <p:cNvSpPr txBox="1"/>
          <p:nvPr/>
        </p:nvSpPr>
        <p:spPr>
          <a:xfrm>
            <a:off x="2350135" y="1256665"/>
            <a:ext cx="6272530" cy="953135"/>
          </a:xfrm>
          <a:prstGeom prst="rect">
            <a:avLst/>
          </a:prstGeom>
          <a:noFill/>
          <a:ln w="9525">
            <a:noFill/>
          </a:ln>
        </p:spPr>
        <p:txBody>
          <a:bodyPr wrap="square">
            <a:spAutoFit/>
            <a:scene3d>
              <a:camera prst="orthographicFront"/>
              <a:lightRig rig="threePt" dir="t"/>
            </a:scene3d>
          </a:bodyPr>
          <a:lstStyle/>
          <a:p>
            <a:pPr>
              <a:spcBef>
                <a:spcPct val="50000"/>
              </a:spcBef>
            </a:pPr>
            <a:r>
              <a:rPr sz="2800" err="1">
                <a:solidFill>
                  <a:schemeClr val="accent1"/>
                </a:solidFill>
                <a:effectLst>
                  <a:outerShdw blurRad="38100" dist="25400" dir="5400000" algn="ctr" rotWithShape="0">
                    <a:srgbClr val="6E747A">
                      <a:alpha val="43000"/>
                    </a:srgbClr>
                  </a:outerShdw>
                </a:effectLst>
              </a:rPr>
              <a:t>Read the pass</a:t>
            </a:r>
            <a:r>
              <a:rPr lang="en-US" sz="2800" err="1">
                <a:solidFill>
                  <a:schemeClr val="accent1"/>
                </a:solidFill>
                <a:effectLst>
                  <a:outerShdw blurRad="38100" dist="25400" dir="5400000" algn="ctr" rotWithShape="0">
                    <a:srgbClr val="6E747A">
                      <a:alpha val="43000"/>
                    </a:srgbClr>
                  </a:outerShdw>
                </a:effectLst>
              </a:rPr>
              <a:t>s</a:t>
            </a:r>
            <a:r>
              <a:rPr sz="2800" err="1">
                <a:solidFill>
                  <a:schemeClr val="accent1"/>
                </a:solidFill>
                <a:effectLst>
                  <a:outerShdw blurRad="38100" dist="25400" dir="5400000" algn="ctr" rotWithShape="0">
                    <a:srgbClr val="6E747A">
                      <a:alpha val="43000"/>
                    </a:srgbClr>
                  </a:outerShdw>
                </a:effectLst>
              </a:rPr>
              <a:t>ages, and then do the tasks that folow</a:t>
            </a:r>
            <a:r>
              <a:rPr sz="2800">
                <a:solidFill>
                  <a:schemeClr val="accent1"/>
                </a:solidFill>
                <a:effectLst>
                  <a:outerShdw blurRad="38100" dist="25400" dir="5400000" algn="ctr" rotWithShape="0">
                    <a:srgbClr val="6E747A">
                      <a:alpha val="43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mph" presetSubtype="0" fill="hold" grpId="0" nodeType="withEffect">
                                  <p:stCondLst>
                                    <p:cond delay="0"/>
                                  </p:stCondLst>
                                  <p:iterate type="lt">
                                    <p:tmPct val="4000"/>
                                  </p:iterate>
                                  <p:childTnLst>
                                    <p:set>
                                      <p:cBhvr override="childStyle">
                                        <p:cTn id="10" dur="500" fill="hold"/>
                                        <p:tgtEl>
                                          <p:spTgt spid="4"/>
                                        </p:tgtEl>
                                        <p:attrNameLst>
                                          <p:attrName>style.color</p:attrName>
                                        </p:attrNameLst>
                                      </p:cBhvr>
                                      <p:to>
                                        <p:clrVal>
                                          <a:schemeClr val="bg1"/>
                                        </p:clrVal>
                                      </p:to>
                                    </p:set>
                                    <p:set>
                                      <p:cBhvr>
                                        <p:cTn id="11" dur="500" fill="hold"/>
                                        <p:tgtEl>
                                          <p:spTgt spid="4"/>
                                        </p:tgtEl>
                                        <p:attrNameLst>
                                          <p:attrName>fillcolor</p:attrName>
                                        </p:attrNameLst>
                                      </p:cBhvr>
                                      <p:to>
                                        <p:clrVal>
                                          <a:schemeClr val="bg1"/>
                                        </p:clrVal>
                                      </p:to>
                                    </p:set>
                                    <p:set>
                                      <p:cBhvr>
                                        <p:cTn id="12" dur="500" fill="hold"/>
                                        <p:tgtEl>
                                          <p:spTgt spid="4"/>
                                        </p:tgtEl>
                                        <p:attrNameLst>
                                          <p:attrName>fill.type</p:attrName>
                                        </p:attrNameLst>
                                      </p:cBhvr>
                                      <p:to>
                                        <p:strVal val="solid"/>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7"/>
                                        </p:tgtEl>
                                        <p:attrNameLst>
                                          <p:attrName>style.color</p:attrName>
                                        </p:attrNameLst>
                                      </p:cBhvr>
                                      <p:to>
                                        <p:clrVal>
                                          <a:schemeClr val="bg1"/>
                                        </p:clrVal>
                                      </p:to>
                                    </p:set>
                                    <p:set>
                                      <p:cBhvr>
                                        <p:cTn id="15" dur="500" fill="hold"/>
                                        <p:tgtEl>
                                          <p:spTgt spid="7"/>
                                        </p:tgtEl>
                                        <p:attrNameLst>
                                          <p:attrName>fillcolor</p:attrName>
                                        </p:attrNameLst>
                                      </p:cBhvr>
                                      <p:to>
                                        <p:clrVal>
                                          <a:schemeClr val="bg1"/>
                                        </p:clrVal>
                                      </p:to>
                                    </p:set>
                                    <p:set>
                                      <p:cBhvr>
                                        <p:cTn id="16" dur="500" fill="hold"/>
                                        <p:tgtEl>
                                          <p:spTgt spid="7"/>
                                        </p:tgtEl>
                                        <p:attrNameLst>
                                          <p:attrName>fill.type</p:attrName>
                                        </p:attrNameLst>
                                      </p:cBhvr>
                                      <p:to>
                                        <p:strVal val="solid"/>
                                      </p:to>
                                    </p:set>
                                  </p:childTnLst>
                                </p:cTn>
                              </p:par>
                              <p:par>
                                <p:cTn id="17" presetID="16" presetClass="emph" presetSubtype="0" fill="hold" grpId="0" nodeType="withEffect">
                                  <p:stCondLst>
                                    <p:cond delay="0"/>
                                  </p:stCondLst>
                                  <p:iterate type="lt">
                                    <p:tmPct val="4000"/>
                                  </p:iterate>
                                  <p:childTnLst>
                                    <p:set>
                                      <p:cBhvr override="childStyle">
                                        <p:cTn id="18" dur="500" fill="hold"/>
                                        <p:tgtEl>
                                          <p:spTgt spid="8"/>
                                        </p:tgtEl>
                                        <p:attrNameLst>
                                          <p:attrName>style.color</p:attrName>
                                        </p:attrNameLst>
                                      </p:cBhvr>
                                      <p:to>
                                        <p:clrVal>
                                          <a:schemeClr val="bg1"/>
                                        </p:clrVal>
                                      </p:to>
                                    </p:set>
                                    <p:set>
                                      <p:cBhvr>
                                        <p:cTn id="19" dur="500" fill="hold"/>
                                        <p:tgtEl>
                                          <p:spTgt spid="8"/>
                                        </p:tgtEl>
                                        <p:attrNameLst>
                                          <p:attrName>fillcolor</p:attrName>
                                        </p:attrNameLst>
                                      </p:cBhvr>
                                      <p:to>
                                        <p:clrVal>
                                          <a:schemeClr val="bg1"/>
                                        </p:clrVal>
                                      </p:to>
                                    </p:set>
                                    <p:set>
                                      <p:cBhvr>
                                        <p:cTn id="20" dur="500" fill="hold"/>
                                        <p:tgtEl>
                                          <p:spTgt spid="8"/>
                                        </p:tgtEl>
                                        <p:attrNameLst>
                                          <p:attrName>fill.type</p:attrName>
                                        </p:attrNameLst>
                                      </p:cBhvr>
                                      <p:to>
                                        <p:strVal val="solid"/>
                                      </p:to>
                                    </p:set>
                                  </p:childTnLst>
                                </p:cTn>
                              </p:par>
                              <p:par>
                                <p:cTn id="21" presetID="16" presetClass="emph" presetSubtype="0" fill="hold" grpId="0" nodeType="withEffect">
                                  <p:stCondLst>
                                    <p:cond delay="0"/>
                                  </p:stCondLst>
                                  <p:iterate type="lt">
                                    <p:tmPct val="4000"/>
                                  </p:iterate>
                                  <p:childTnLst>
                                    <p:set>
                                      <p:cBhvr override="childStyle">
                                        <p:cTn id="22" dur="500" fill="hold"/>
                                        <p:tgtEl>
                                          <p:spTgt spid="9"/>
                                        </p:tgtEl>
                                        <p:attrNameLst>
                                          <p:attrName>style.color</p:attrName>
                                        </p:attrNameLst>
                                      </p:cBhvr>
                                      <p:to>
                                        <p:clrVal>
                                          <a:schemeClr val="bg1"/>
                                        </p:clrVal>
                                      </p:to>
                                    </p:set>
                                    <p:set>
                                      <p:cBhvr>
                                        <p:cTn id="23" dur="500" fill="hold"/>
                                        <p:tgtEl>
                                          <p:spTgt spid="9"/>
                                        </p:tgtEl>
                                        <p:attrNameLst>
                                          <p:attrName>fillcolor</p:attrName>
                                        </p:attrNameLst>
                                      </p:cBhvr>
                                      <p:to>
                                        <p:clrVal>
                                          <a:schemeClr val="bg1"/>
                                        </p:clrVal>
                                      </p:to>
                                    </p:set>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54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14"/>
          <a:stretch>
            <a:fillRect/>
          </a:stretch>
        </p:blipFill>
        <p:spPr>
          <a:xfrm>
            <a:off x="0" y="0"/>
            <a:ext cx="9144000" cy="6858000"/>
          </a:xfrm>
          <a:prstGeom prst="rect">
            <a:avLst/>
          </a:prstGeom>
        </p:spPr>
      </p:pic>
      <p:pic>
        <p:nvPicPr>
          <p:cNvPr id="102406" name="WordArt 4"/>
          <p:cNvPicPr/>
          <p:nvPr/>
        </p:nvPicPr>
        <p:blipFill>
          <a:blip r:embed="rId15"/>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43205" y="1256665"/>
            <a:ext cx="1932305" cy="829945"/>
          </a:xfrm>
          <a:prstGeom prst="rect">
            <a:avLst/>
          </a:prstGeom>
          <a:blipFill>
            <a:blip r:embed="rId16"/>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10" name="Text Box 9"/>
          <p:cNvSpPr txBox="1"/>
          <p:nvPr/>
        </p:nvSpPr>
        <p:spPr>
          <a:xfrm>
            <a:off x="2550795" y="1256665"/>
            <a:ext cx="6533515" cy="583565"/>
          </a:xfrm>
          <a:prstGeom prst="rect">
            <a:avLst/>
          </a:prstGeom>
          <a:solidFill>
            <a:schemeClr val="accent3">
              <a:lumMod val="40000"/>
              <a:lumOff val="60000"/>
            </a:schemeClr>
          </a:solidFill>
        </p:spPr>
        <p:txBody>
          <a:bodyPr wrap="square" rtlCol="0">
            <a:spAutoFit/>
            <a:scene3d>
              <a:camera prst="orthographicFront"/>
              <a:lightRig rig="threePt" dir="t"/>
            </a:scene3d>
          </a:bodyPr>
          <a:lstStyle/>
          <a:p>
            <a:r>
              <a:rPr lang="en-US" sz="32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 Vocabuaries:</a:t>
            </a:r>
          </a:p>
        </p:txBody>
      </p:sp>
      <p:sp>
        <p:nvSpPr>
          <p:cNvPr id="111619" name="Text Placeholder 111618"/>
          <p:cNvSpPr>
            <a:spLocks noGrp="1"/>
          </p:cNvSpPr>
          <p:nvPr/>
        </p:nvSpPr>
        <p:spPr>
          <a:xfrm>
            <a:off x="2350135" y="2086610"/>
            <a:ext cx="6794500" cy="477139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15000"/>
              </a:lnSpc>
              <a:buNone/>
            </a:pPr>
            <a:r>
              <a:rPr sz="2200">
                <a:hlinkClick r:id="rId17" action="ppaction://hlinksldjump"/>
              </a:rPr>
              <a:t>Contain: </a:t>
            </a:r>
          </a:p>
          <a:p>
            <a:pPr marL="0" indent="0">
              <a:lnSpc>
                <a:spcPct val="115000"/>
              </a:lnSpc>
              <a:buFontTx/>
              <a:buNone/>
            </a:pPr>
            <a:r>
              <a:rPr sz="2200">
                <a:hlinkClick r:id="rId17" action="ppaction://hlinksldjump"/>
              </a:rPr>
              <a:t>Establish: </a:t>
            </a:r>
          </a:p>
          <a:p>
            <a:pPr marL="0" indent="0">
              <a:lnSpc>
                <a:spcPct val="115000"/>
              </a:lnSpc>
              <a:buFontTx/>
              <a:buNone/>
            </a:pPr>
            <a:r>
              <a:rPr sz="2200">
                <a:hlinkClick r:id="rId17" action="ppaction://hlinksldjump"/>
              </a:rPr>
              <a:t>Orphan:</a:t>
            </a:r>
          </a:p>
          <a:p>
            <a:pPr marL="0" indent="0">
              <a:lnSpc>
                <a:spcPct val="115000"/>
              </a:lnSpc>
              <a:buFontTx/>
              <a:buNone/>
            </a:pPr>
            <a:r>
              <a:rPr sz="2200">
                <a:hlinkClick r:id="rId17" action="ppaction://hlinksldjump"/>
              </a:rPr>
              <a:t>Survival: </a:t>
            </a:r>
          </a:p>
          <a:p>
            <a:pPr marL="0" indent="0">
              <a:lnSpc>
                <a:spcPct val="115000"/>
              </a:lnSpc>
              <a:buFontTx/>
              <a:buNone/>
            </a:pPr>
            <a:r>
              <a:rPr sz="2200">
                <a:hlinkClick r:id="rId17" action="ppaction://hlinksldjump"/>
              </a:rPr>
              <a:t>Sub- tropical: </a:t>
            </a:r>
          </a:p>
          <a:p>
            <a:pPr marL="0" indent="0">
              <a:lnSpc>
                <a:spcPct val="115000"/>
              </a:lnSpc>
              <a:buFontTx/>
              <a:buNone/>
            </a:pPr>
            <a:r>
              <a:rPr lang="vi-VN" altLang="x-none" sz="2000" dirty="0">
                <a:latin typeface="Californian FB" panose="0207040306080B030204" charset="0"/>
                <a:cs typeface="Californian FB" panose="0207040306080B030204" charset="0"/>
                <a:hlinkClick r:id="rId17" action="ppaction://hlinksldjump"/>
              </a:rPr>
              <a:t>Contamination:</a:t>
            </a:r>
            <a:endParaRPr lang="vi-VN" altLang="x-none" sz="2200" dirty="0">
              <a:hlinkClick r:id="rId17" action="ppaction://hlinksldjump"/>
            </a:endParaRPr>
          </a:p>
          <a:p>
            <a:pPr>
              <a:lnSpc>
                <a:spcPct val="115000"/>
              </a:lnSpc>
              <a:buFontTx/>
              <a:buChar char="-"/>
            </a:pPr>
            <a:endParaRPr sz="2200">
              <a:hlinkClick r:id="rId17" action="ppaction://hlinksldjump"/>
            </a:endParaRPr>
          </a:p>
          <a:p>
            <a:pPr>
              <a:lnSpc>
                <a:spcPct val="105000"/>
              </a:lnSpc>
            </a:pPr>
            <a:endParaRPr sz="2200">
              <a:hlinkClick r:id="rId17" action="ppaction://hlinksldjump"/>
            </a:endParaRPr>
          </a:p>
        </p:txBody>
      </p:sp>
      <p:sp>
        <p:nvSpPr>
          <p:cNvPr id="111621" name="Rectangles 111620"/>
          <p:cNvSpPr/>
          <p:nvPr/>
        </p:nvSpPr>
        <p:spPr>
          <a:xfrm>
            <a:off x="3803015" y="2133600"/>
            <a:ext cx="1205230" cy="37020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r>
              <a:rPr lang="vi-VN" altLang="x-none" sz="2200" dirty="0"/>
              <a:t> [kən'tein]</a:t>
            </a:r>
          </a:p>
        </p:txBody>
      </p:sp>
      <p:sp>
        <p:nvSpPr>
          <p:cNvPr id="111622" name="Rectangles 111621"/>
          <p:cNvSpPr/>
          <p:nvPr/>
        </p:nvSpPr>
        <p:spPr>
          <a:xfrm>
            <a:off x="5562600" y="2134235"/>
            <a:ext cx="2818765" cy="368935"/>
          </a:xfrm>
          <a:prstGeom prst="rect">
            <a:avLst/>
          </a:prstGeom>
          <a:gradFill>
            <a:gsLst>
              <a:gs pos="0">
                <a:srgbClr val="007BD3"/>
              </a:gs>
              <a:gs pos="67000">
                <a:srgbClr val="00B0F0"/>
              </a:gs>
            </a:gsLst>
            <a:lin ang="5400000" scaled="0"/>
          </a:gradFill>
          <a:ln w="9525" cap="flat" cmpd="sng">
            <a:solidFill>
              <a:schemeClr val="tx1"/>
            </a:solidFill>
            <a:prstDash val="solid"/>
            <a:miter/>
            <a:headEnd type="none" w="med" len="med"/>
            <a:tailEnd type="none" w="med" len="med"/>
          </a:ln>
        </p:spPr>
        <p:txBody>
          <a:bodyPr wrap="none" anchor="ctr"/>
          <a:lstStyle/>
          <a:p>
            <a:pPr algn="ctr">
              <a:lnSpc>
                <a:spcPct val="120000"/>
              </a:lnSpc>
            </a:pPr>
            <a:r>
              <a:rPr sz="2200" err="1"/>
              <a:t>(v) Chứa đựng, bao gồm</a:t>
            </a:r>
          </a:p>
        </p:txBody>
      </p:sp>
      <p:sp>
        <p:nvSpPr>
          <p:cNvPr id="111623" name="Rectangles 111622"/>
          <p:cNvSpPr/>
          <p:nvPr/>
        </p:nvSpPr>
        <p:spPr>
          <a:xfrm>
            <a:off x="3803015" y="2647315"/>
            <a:ext cx="1205865" cy="32321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lnSpc>
                <a:spcPct val="120000"/>
              </a:lnSpc>
            </a:pPr>
            <a:r>
              <a:rPr lang="vi-VN" altLang="x-none" sz="2200" dirty="0"/>
              <a:t>[is'tæbli∫]</a:t>
            </a:r>
          </a:p>
        </p:txBody>
      </p:sp>
      <p:sp>
        <p:nvSpPr>
          <p:cNvPr id="111624" name="Rectangles 111623"/>
          <p:cNvSpPr/>
          <p:nvPr/>
        </p:nvSpPr>
        <p:spPr>
          <a:xfrm>
            <a:off x="5562600" y="2647950"/>
            <a:ext cx="3521075" cy="322580"/>
          </a:xfrm>
          <a:prstGeom prst="rect">
            <a:avLst/>
          </a:prstGeom>
          <a:gradFill>
            <a:gsLst>
              <a:gs pos="0">
                <a:srgbClr val="007BD3"/>
              </a:gs>
              <a:gs pos="67000">
                <a:srgbClr val="00B0F0"/>
              </a:gs>
            </a:gsLst>
            <a:lin ang="5400000" scaled="0"/>
          </a:gradFill>
          <a:ln w="9525" cap="flat" cmpd="sng">
            <a:solidFill>
              <a:schemeClr val="tx1"/>
            </a:solidFill>
            <a:prstDash val="solid"/>
            <a:miter/>
            <a:headEnd type="none" w="med" len="med"/>
            <a:tailEnd type="none" w="med" len="med"/>
          </a:ln>
        </p:spPr>
        <p:txBody>
          <a:bodyPr wrap="none" anchor="ctr"/>
          <a:lstStyle/>
          <a:p>
            <a:pPr algn="ctr">
              <a:lnSpc>
                <a:spcPct val="120000"/>
              </a:lnSpc>
            </a:pPr>
            <a:r>
              <a:rPr lang="vi-VN" altLang="x-none" sz="2200" dirty="0"/>
              <a:t>(n) lập, thành lập, thiết lập,</a:t>
            </a:r>
          </a:p>
        </p:txBody>
      </p:sp>
      <p:sp>
        <p:nvSpPr>
          <p:cNvPr id="111625" name="Rectangles 111624"/>
          <p:cNvSpPr/>
          <p:nvPr/>
        </p:nvSpPr>
        <p:spPr>
          <a:xfrm>
            <a:off x="3803015" y="3105785"/>
            <a:ext cx="1205230" cy="3270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lnSpc>
                <a:spcPct val="120000"/>
              </a:lnSpc>
            </a:pPr>
            <a:r>
              <a:rPr lang="vi-VN" altLang="x-none" sz="2200" dirty="0"/>
              <a:t>['ɔ:fən]</a:t>
            </a:r>
          </a:p>
        </p:txBody>
      </p:sp>
      <p:sp>
        <p:nvSpPr>
          <p:cNvPr id="111626" name="Rectangles 111625"/>
          <p:cNvSpPr/>
          <p:nvPr/>
        </p:nvSpPr>
        <p:spPr>
          <a:xfrm>
            <a:off x="5562600" y="3104515"/>
            <a:ext cx="2601595" cy="327660"/>
          </a:xfrm>
          <a:prstGeom prst="rect">
            <a:avLst/>
          </a:prstGeom>
          <a:gradFill>
            <a:gsLst>
              <a:gs pos="0">
                <a:srgbClr val="007BD3"/>
              </a:gs>
              <a:gs pos="67000">
                <a:srgbClr val="00B0F0"/>
              </a:gs>
            </a:gsLst>
            <a:lin ang="5400000" scaled="0"/>
          </a:gradFill>
          <a:ln w="9525" cap="flat" cmpd="sng">
            <a:solidFill>
              <a:schemeClr val="tx1"/>
            </a:solidFill>
            <a:prstDash val="solid"/>
            <a:miter/>
            <a:headEnd type="none" w="med" len="med"/>
            <a:tailEnd type="none" w="med" len="med"/>
          </a:ln>
        </p:spPr>
        <p:txBody>
          <a:bodyPr wrap="none" anchor="ctr"/>
          <a:lstStyle/>
          <a:p>
            <a:pPr algn="ctr">
              <a:lnSpc>
                <a:spcPct val="120000"/>
              </a:lnSpc>
            </a:pPr>
            <a:r>
              <a:rPr sz="2200" err="1"/>
              <a:t>(adj, n, v) mồ côi</a:t>
            </a:r>
            <a:r>
              <a:rPr sz="2200"/>
              <a:t>.</a:t>
            </a:r>
          </a:p>
        </p:txBody>
      </p:sp>
      <p:sp>
        <p:nvSpPr>
          <p:cNvPr id="111627" name="Rectangles 111626"/>
          <p:cNvSpPr/>
          <p:nvPr/>
        </p:nvSpPr>
        <p:spPr>
          <a:xfrm>
            <a:off x="3803015" y="3589655"/>
            <a:ext cx="1205230" cy="2774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lnSpc>
                <a:spcPct val="120000"/>
              </a:lnSpc>
            </a:pPr>
            <a:r>
              <a:rPr lang="vi-VN" altLang="x-none" sz="2200" dirty="0"/>
              <a:t>[sə'vaivl]</a:t>
            </a:r>
          </a:p>
        </p:txBody>
      </p:sp>
      <p:sp>
        <p:nvSpPr>
          <p:cNvPr id="111628" name="Rectangles 111627"/>
          <p:cNvSpPr/>
          <p:nvPr/>
        </p:nvSpPr>
        <p:spPr>
          <a:xfrm>
            <a:off x="5562600" y="3589655"/>
            <a:ext cx="3429000" cy="277495"/>
          </a:xfrm>
          <a:prstGeom prst="rect">
            <a:avLst/>
          </a:prstGeom>
          <a:gradFill>
            <a:gsLst>
              <a:gs pos="0">
                <a:srgbClr val="007BD3"/>
              </a:gs>
              <a:gs pos="67000">
                <a:srgbClr val="00B0F0"/>
              </a:gs>
            </a:gsLst>
            <a:lin ang="5400000" scaled="0"/>
          </a:gradFill>
          <a:ln w="9525" cap="flat" cmpd="sng">
            <a:solidFill>
              <a:schemeClr val="tx1"/>
            </a:solidFill>
            <a:prstDash val="solid"/>
            <a:miter/>
            <a:headEnd type="none" w="med" len="med"/>
            <a:tailEnd type="none" w="med" len="med"/>
          </a:ln>
        </p:spPr>
        <p:txBody>
          <a:bodyPr wrap="none" anchor="ctr"/>
          <a:lstStyle/>
          <a:p>
            <a:pPr algn="ctr">
              <a:lnSpc>
                <a:spcPct val="120000"/>
              </a:lnSpc>
              <a:spcBef>
                <a:spcPct val="20000"/>
              </a:spcBef>
            </a:pPr>
            <a:r>
              <a:rPr sz="2200" err="1"/>
              <a:t>(n) sự sống sót, sự tồn tại</a:t>
            </a:r>
          </a:p>
        </p:txBody>
      </p:sp>
      <p:sp>
        <p:nvSpPr>
          <p:cNvPr id="111629" name="Rectangles 111628"/>
          <p:cNvSpPr/>
          <p:nvPr/>
        </p:nvSpPr>
        <p:spPr>
          <a:xfrm>
            <a:off x="4077970" y="4022090"/>
            <a:ext cx="1348740" cy="34163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lnSpc>
                <a:spcPct val="120000"/>
              </a:lnSpc>
            </a:pPr>
            <a:r>
              <a:rPr lang="vi-VN" altLang="x-none" sz="2200" dirty="0"/>
              <a:t>[,sʌb'trɔpikl]</a:t>
            </a:r>
          </a:p>
        </p:txBody>
      </p:sp>
      <p:sp>
        <p:nvSpPr>
          <p:cNvPr id="111630" name="Rectangles 111629"/>
          <p:cNvSpPr/>
          <p:nvPr/>
        </p:nvSpPr>
        <p:spPr>
          <a:xfrm>
            <a:off x="5562600" y="4022090"/>
            <a:ext cx="2246630" cy="341630"/>
          </a:xfrm>
          <a:prstGeom prst="rect">
            <a:avLst/>
          </a:prstGeom>
          <a:gradFill>
            <a:gsLst>
              <a:gs pos="0">
                <a:srgbClr val="007BD3"/>
              </a:gs>
              <a:gs pos="67000">
                <a:srgbClr val="00B0F0"/>
              </a:gs>
            </a:gsLst>
            <a:lin ang="5400000" scaled="0"/>
          </a:gradFill>
          <a:ln w="9525" cap="flat" cmpd="sng">
            <a:solidFill>
              <a:schemeClr val="tx1"/>
            </a:solidFill>
            <a:prstDash val="solid"/>
            <a:miter/>
            <a:headEnd type="none" w="med" len="med"/>
            <a:tailEnd type="none" w="med" len="med"/>
          </a:ln>
        </p:spPr>
        <p:txBody>
          <a:bodyPr wrap="none" anchor="ctr"/>
          <a:lstStyle/>
          <a:p>
            <a:pPr algn="ctr">
              <a:lnSpc>
                <a:spcPct val="120000"/>
              </a:lnSpc>
              <a:spcBef>
                <a:spcPct val="20000"/>
              </a:spcBef>
            </a:pPr>
            <a:r>
              <a:rPr sz="2200" err="1"/>
              <a:t>(adj) cận nhiệt đới</a:t>
            </a:r>
          </a:p>
        </p:txBody>
      </p:sp>
      <p:sp>
        <p:nvSpPr>
          <p:cNvPr id="111631" name="Rectangles 111630"/>
          <p:cNvSpPr/>
          <p:nvPr/>
        </p:nvSpPr>
        <p:spPr>
          <a:xfrm>
            <a:off x="4077970" y="4495800"/>
            <a:ext cx="2160270" cy="35623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lnSpc>
                <a:spcPct val="120000"/>
              </a:lnSpc>
            </a:pPr>
            <a:r>
              <a:rPr lang="vi-VN" altLang="x-none" sz="2200" dirty="0"/>
              <a:t>[kən,tæmi'nei∫n]</a:t>
            </a:r>
          </a:p>
        </p:txBody>
      </p:sp>
      <p:sp>
        <p:nvSpPr>
          <p:cNvPr id="111632" name="Rectangles 111631"/>
          <p:cNvSpPr/>
          <p:nvPr/>
        </p:nvSpPr>
        <p:spPr>
          <a:xfrm>
            <a:off x="6430010" y="4495800"/>
            <a:ext cx="2713355" cy="684530"/>
          </a:xfrm>
          <a:prstGeom prst="rect">
            <a:avLst/>
          </a:prstGeom>
          <a:gradFill>
            <a:gsLst>
              <a:gs pos="0">
                <a:srgbClr val="007BD3"/>
              </a:gs>
              <a:gs pos="67000">
                <a:srgbClr val="00B0F0"/>
              </a:gs>
            </a:gsLst>
            <a:lin ang="5400000" scaled="0"/>
          </a:gradFill>
          <a:ln w="9525" cap="flat" cmpd="sng">
            <a:solidFill>
              <a:schemeClr val="tx1"/>
            </a:solidFill>
            <a:prstDash val="solid"/>
            <a:miter/>
            <a:headEnd type="none" w="med" len="med"/>
            <a:tailEnd type="none" w="med" len="med"/>
          </a:ln>
        </p:spPr>
        <p:txBody>
          <a:bodyPr wrap="none" anchor="ctr"/>
          <a:lstStyle/>
          <a:p>
            <a:pPr>
              <a:lnSpc>
                <a:spcPct val="120000"/>
              </a:lnSpc>
              <a:spcBef>
                <a:spcPct val="20000"/>
              </a:spcBef>
            </a:pPr>
            <a:r>
              <a:rPr lang="vi-VN" altLang="x-none" sz="2200" dirty="0"/>
              <a:t>sự làm bẩn, </a:t>
            </a:r>
          </a:p>
          <a:p>
            <a:pPr>
              <a:lnSpc>
                <a:spcPct val="120000"/>
              </a:lnSpc>
              <a:spcBef>
                <a:spcPct val="20000"/>
              </a:spcBef>
            </a:pPr>
            <a:r>
              <a:rPr lang="vi-VN" altLang="x-none" sz="2200" dirty="0"/>
              <a:t>sự nhiễm (bệnh)</a:t>
            </a:r>
            <a:endParaRPr sz="2200"/>
          </a:p>
        </p:txBody>
      </p:sp>
      <p:pic>
        <p:nvPicPr>
          <p:cNvPr id="5" name="contain">
            <a:hlinkClick r:id="" action="ppaction://media"/>
          </p:cNvPr>
          <p:cNvPicPr/>
          <p:nvPr>
            <a:audioFile r:link="rId2"/>
            <p:extLst>
              <p:ext uri="{DAA4B4D4-6D71-4841-9C94-3DE7FCFB9230}">
                <p14:media xmlns:p14="http://schemas.microsoft.com/office/powerpoint/2010/main" r:embed="rId1"/>
              </p:ext>
            </p:extLst>
          </p:nvPr>
        </p:nvPicPr>
        <p:blipFill>
          <a:blip r:embed="rId18"/>
          <a:stretch>
            <a:fillRect/>
          </a:stretch>
        </p:blipFill>
        <p:spPr>
          <a:xfrm>
            <a:off x="5144135" y="2086610"/>
            <a:ext cx="418465" cy="211455"/>
          </a:xfrm>
          <a:prstGeom prst="rect">
            <a:avLst/>
          </a:prstGeom>
        </p:spPr>
      </p:pic>
      <p:pic>
        <p:nvPicPr>
          <p:cNvPr id="6" name="establish">
            <a:hlinkClick r:id="" action="ppaction://media"/>
          </p:cNvPr>
          <p:cNvPicPr/>
          <p:nvPr>
            <a:audioFile r:link="rId4"/>
            <p:extLst>
              <p:ext uri="{DAA4B4D4-6D71-4841-9C94-3DE7FCFB9230}">
                <p14:media xmlns:p14="http://schemas.microsoft.com/office/powerpoint/2010/main" r:embed="rId3"/>
              </p:ext>
            </p:extLst>
          </p:nvPr>
        </p:nvPicPr>
        <p:blipFill>
          <a:blip r:embed="rId18"/>
          <a:stretch>
            <a:fillRect/>
          </a:stretch>
        </p:blipFill>
        <p:spPr>
          <a:xfrm>
            <a:off x="5144135" y="2647315"/>
            <a:ext cx="383540" cy="347980"/>
          </a:xfrm>
          <a:prstGeom prst="rect">
            <a:avLst/>
          </a:prstGeom>
        </p:spPr>
      </p:pic>
      <p:pic>
        <p:nvPicPr>
          <p:cNvPr id="7" name="orphan">
            <a:hlinkClick r:id="" action="ppaction://media"/>
          </p:cNvPr>
          <p:cNvPicPr/>
          <p:nvPr>
            <a:audioFile r:link="rId6"/>
            <p:extLst>
              <p:ext uri="{DAA4B4D4-6D71-4841-9C94-3DE7FCFB9230}">
                <p14:media xmlns:p14="http://schemas.microsoft.com/office/powerpoint/2010/main" r:embed="rId5"/>
              </p:ext>
            </p:extLst>
          </p:nvPr>
        </p:nvPicPr>
        <p:blipFill>
          <a:blip r:embed="rId18"/>
          <a:stretch>
            <a:fillRect/>
          </a:stretch>
        </p:blipFill>
        <p:spPr>
          <a:xfrm>
            <a:off x="5144135" y="3103880"/>
            <a:ext cx="382905" cy="328295"/>
          </a:xfrm>
          <a:prstGeom prst="rect">
            <a:avLst/>
          </a:prstGeom>
        </p:spPr>
      </p:pic>
      <p:pic>
        <p:nvPicPr>
          <p:cNvPr id="8" name="survival">
            <a:hlinkClick r:id="" action="ppaction://media"/>
          </p:cNvPr>
          <p:cNvPicPr/>
          <p:nvPr>
            <a:audioFile r:link="rId8"/>
            <p:extLst>
              <p:ext uri="{DAA4B4D4-6D71-4841-9C94-3DE7FCFB9230}">
                <p14:media xmlns:p14="http://schemas.microsoft.com/office/powerpoint/2010/main" r:embed="rId7"/>
              </p:ext>
            </p:extLst>
          </p:nvPr>
        </p:nvPicPr>
        <p:blipFill>
          <a:blip r:embed="rId18"/>
          <a:stretch>
            <a:fillRect/>
          </a:stretch>
        </p:blipFill>
        <p:spPr>
          <a:xfrm>
            <a:off x="5143500" y="3589020"/>
            <a:ext cx="383540" cy="184785"/>
          </a:xfrm>
          <a:prstGeom prst="rect">
            <a:avLst/>
          </a:prstGeom>
        </p:spPr>
      </p:pic>
      <p:pic>
        <p:nvPicPr>
          <p:cNvPr id="9" name="sub-tropical">
            <a:hlinkClick r:id="" action="ppaction://media"/>
          </p:cNvPr>
          <p:cNvPicPr/>
          <p:nvPr>
            <a:audioFile r:link="rId10"/>
            <p:extLst>
              <p:ext uri="{DAA4B4D4-6D71-4841-9C94-3DE7FCFB9230}">
                <p14:media xmlns:p14="http://schemas.microsoft.com/office/powerpoint/2010/main" r:embed="rId9"/>
              </p:ext>
            </p:extLst>
          </p:nvPr>
        </p:nvPicPr>
        <p:blipFill>
          <a:blip r:embed="rId18"/>
          <a:stretch>
            <a:fillRect/>
          </a:stretch>
        </p:blipFill>
        <p:spPr>
          <a:xfrm>
            <a:off x="8164195" y="4022725"/>
            <a:ext cx="460375" cy="341630"/>
          </a:xfrm>
          <a:prstGeom prst="rect">
            <a:avLst/>
          </a:prstGeom>
        </p:spPr>
      </p:pic>
      <p:pic>
        <p:nvPicPr>
          <p:cNvPr id="11" name="contamination">
            <a:hlinkClick r:id="" action="ppaction://media"/>
          </p:cNvPr>
          <p:cNvPicPr/>
          <p:nvPr>
            <a:audioFile r:link="rId12"/>
            <p:extLst>
              <p:ext uri="{DAA4B4D4-6D71-4841-9C94-3DE7FCFB9230}">
                <p14:media xmlns:p14="http://schemas.microsoft.com/office/powerpoint/2010/main" r:embed="rId11"/>
              </p:ext>
            </p:extLst>
          </p:nvPr>
        </p:nvPicPr>
        <p:blipFill>
          <a:blip r:embed="rId18"/>
          <a:stretch>
            <a:fillRect/>
          </a:stretch>
        </p:blipFill>
        <p:spPr>
          <a:xfrm>
            <a:off x="4943475" y="5067300"/>
            <a:ext cx="483870" cy="403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1619">
                                            <p:txEl>
                                              <p:charRg st="0" end="12"/>
                                            </p:txEl>
                                          </p:spTgt>
                                        </p:tgtEl>
                                        <p:attrNameLst>
                                          <p:attrName>style.visibility</p:attrName>
                                        </p:attrNameLst>
                                      </p:cBhvr>
                                      <p:to>
                                        <p:strVal val="visible"/>
                                      </p:to>
                                    </p:set>
                                    <p:animEffect transition="in" filter="plus(in)">
                                      <p:cBhvr>
                                        <p:cTn id="7" dur="500"/>
                                        <p:tgtEl>
                                          <p:spTgt spid="111619">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1621"/>
                                        </p:tgtEl>
                                        <p:attrNameLst>
                                          <p:attrName>style.visibility</p:attrName>
                                        </p:attrNameLst>
                                      </p:cBhvr>
                                      <p:to>
                                        <p:strVal val="visible"/>
                                      </p:to>
                                    </p:set>
                                    <p:animEffect transition="in" filter="box(in)">
                                      <p:cBhvr>
                                        <p:cTn id="12" dur="500"/>
                                        <p:tgtEl>
                                          <p:spTgt spid="1116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1622"/>
                                        </p:tgtEl>
                                        <p:attrNameLst>
                                          <p:attrName>style.visibility</p:attrName>
                                        </p:attrNameLst>
                                      </p:cBhvr>
                                      <p:to>
                                        <p:strVal val="visible"/>
                                      </p:to>
                                    </p:set>
                                    <p:animEffect transition="in" filter="box(in)">
                                      <p:cBhvr>
                                        <p:cTn id="17" dur="500"/>
                                        <p:tgtEl>
                                          <p:spTgt spid="111622"/>
                                        </p:tgtEl>
                                      </p:cBhvr>
                                    </p:animEffect>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additive="base">
                                        <p:cTn id="20" dur="912" fill="hold"/>
                                        <p:tgtEl>
                                          <p:spTgt spid="5"/>
                                        </p:tgtEl>
                                      </p:cBhvr>
                                    </p:cmd>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1619">
                                            <p:txEl>
                                              <p:charRg st="12" end="24"/>
                                            </p:txEl>
                                          </p:spTgt>
                                        </p:tgtEl>
                                        <p:attrNameLst>
                                          <p:attrName>style.visibility</p:attrName>
                                        </p:attrNameLst>
                                      </p:cBhvr>
                                      <p:to>
                                        <p:strVal val="visible"/>
                                      </p:to>
                                    </p:set>
                                    <p:anim calcmode="lin" valueType="num">
                                      <p:cBhvr additive="base">
                                        <p:cTn id="25" dur="500" fill="hold"/>
                                        <p:tgtEl>
                                          <p:spTgt spid="111619">
                                            <p:txEl>
                                              <p:charRg st="12" end="2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charRg st="12" end="2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1623"/>
                                        </p:tgtEl>
                                        <p:attrNameLst>
                                          <p:attrName>style.visibility</p:attrName>
                                        </p:attrNameLst>
                                      </p:cBhvr>
                                      <p:to>
                                        <p:strVal val="visible"/>
                                      </p:to>
                                    </p:set>
                                    <p:animEffect transition="in" filter="box(in)">
                                      <p:cBhvr>
                                        <p:cTn id="31" dur="500"/>
                                        <p:tgtEl>
                                          <p:spTgt spid="11162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11624"/>
                                        </p:tgtEl>
                                        <p:attrNameLst>
                                          <p:attrName>style.visibility</p:attrName>
                                        </p:attrNameLst>
                                      </p:cBhvr>
                                      <p:to>
                                        <p:strVal val="visible"/>
                                      </p:to>
                                    </p:set>
                                    <p:animEffect transition="in" filter="box(in)">
                                      <p:cBhvr>
                                        <p:cTn id="36" dur="500"/>
                                        <p:tgtEl>
                                          <p:spTgt spid="111624"/>
                                        </p:tgtEl>
                                      </p:cBhvr>
                                    </p:animEffec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additive="base">
                                        <p:cTn id="39" dur="1056" fill="hold"/>
                                        <p:tgtEl>
                                          <p:spTgt spid="6"/>
                                        </p:tgtEl>
                                      </p:cBhvr>
                                    </p:cmd>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111619">
                                            <p:txEl>
                                              <p:charRg st="24" end="32"/>
                                            </p:txEl>
                                          </p:spTgt>
                                        </p:tgtEl>
                                        <p:attrNameLst>
                                          <p:attrName>style.visibility</p:attrName>
                                        </p:attrNameLst>
                                      </p:cBhvr>
                                      <p:to>
                                        <p:strVal val="visible"/>
                                      </p:to>
                                    </p:set>
                                    <p:animEffect transition="in" filter="plus(in)">
                                      <p:cBhvr>
                                        <p:cTn id="44" dur="500"/>
                                        <p:tgtEl>
                                          <p:spTgt spid="111619">
                                            <p:txEl>
                                              <p:charRg st="24" end="3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1625"/>
                                        </p:tgtEl>
                                        <p:attrNameLst>
                                          <p:attrName>style.visibility</p:attrName>
                                        </p:attrNameLst>
                                      </p:cBhvr>
                                      <p:to>
                                        <p:strVal val="visible"/>
                                      </p:to>
                                    </p:set>
                                    <p:animEffect transition="in" filter="fade">
                                      <p:cBhvr>
                                        <p:cTn id="49" dur="500"/>
                                        <p:tgtEl>
                                          <p:spTgt spid="1116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1626"/>
                                        </p:tgtEl>
                                        <p:attrNameLst>
                                          <p:attrName>style.visibility</p:attrName>
                                        </p:attrNameLst>
                                      </p:cBhvr>
                                      <p:to>
                                        <p:strVal val="visible"/>
                                      </p:to>
                                    </p:set>
                                    <p:animEffect transition="in" filter="fade">
                                      <p:cBhvr>
                                        <p:cTn id="54" dur="500"/>
                                        <p:tgtEl>
                                          <p:spTgt spid="111626"/>
                                        </p:tgtEl>
                                      </p:cBhvr>
                                    </p:animEffect>
                                  </p:childTnLst>
                                </p:cTn>
                              </p:par>
                            </p:childTnLst>
                          </p:cTn>
                        </p:par>
                        <p:par>
                          <p:cTn id="55" fill="hold">
                            <p:stCondLst>
                              <p:cond delay="500"/>
                            </p:stCondLst>
                            <p:childTnLst>
                              <p:par>
                                <p:cTn id="56" presetID="1" presetClass="mediacall" presetSubtype="0" fill="hold" nodeType="afterEffect">
                                  <p:stCondLst>
                                    <p:cond delay="0"/>
                                  </p:stCondLst>
                                  <p:childTnLst>
                                    <p:cmd type="call" cmd="playFrom(0.0)">
                                      <p:cBhvr additive="base">
                                        <p:cTn id="57" dur="912" fill="hold"/>
                                        <p:tgtEl>
                                          <p:spTgt spid="7"/>
                                        </p:tgtEl>
                                      </p:cBhvr>
                                    </p:cmd>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nodeType="clickEffect">
                                  <p:stCondLst>
                                    <p:cond delay="0"/>
                                  </p:stCondLst>
                                  <p:childTnLst>
                                    <p:set>
                                      <p:cBhvr>
                                        <p:cTn id="61" dur="1" fill="hold">
                                          <p:stCondLst>
                                            <p:cond delay="0"/>
                                          </p:stCondLst>
                                        </p:cTn>
                                        <p:tgtEl>
                                          <p:spTgt spid="111619">
                                            <p:txEl>
                                              <p:charRg st="32" end="43"/>
                                            </p:txEl>
                                          </p:spTgt>
                                        </p:tgtEl>
                                        <p:attrNameLst>
                                          <p:attrName>style.visibility</p:attrName>
                                        </p:attrNameLst>
                                      </p:cBhvr>
                                      <p:to>
                                        <p:strVal val="visible"/>
                                      </p:to>
                                    </p:set>
                                    <p:animEffect transition="in" filter="plus(in)">
                                      <p:cBhvr>
                                        <p:cTn id="62" dur="500"/>
                                        <p:tgtEl>
                                          <p:spTgt spid="111619">
                                            <p:txEl>
                                              <p:charRg st="32" end="4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11627"/>
                                        </p:tgtEl>
                                        <p:attrNameLst>
                                          <p:attrName>style.visibility</p:attrName>
                                        </p:attrNameLst>
                                      </p:cBhvr>
                                      <p:to>
                                        <p:strVal val="visible"/>
                                      </p:to>
                                    </p:set>
                                    <p:animEffect transition="in" filter="diamond(in)">
                                      <p:cBhvr>
                                        <p:cTn id="67" dur="500"/>
                                        <p:tgtEl>
                                          <p:spTgt spid="111627"/>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11628"/>
                                        </p:tgtEl>
                                        <p:attrNameLst>
                                          <p:attrName>style.visibility</p:attrName>
                                        </p:attrNameLst>
                                      </p:cBhvr>
                                      <p:to>
                                        <p:strVal val="visible"/>
                                      </p:to>
                                    </p:set>
                                    <p:animEffect transition="in" filter="plus(in)">
                                      <p:cBhvr>
                                        <p:cTn id="72" dur="500"/>
                                        <p:tgtEl>
                                          <p:spTgt spid="111628"/>
                                        </p:tgtEl>
                                      </p:cBhvr>
                                    </p:animEffect>
                                  </p:childTnLst>
                                </p:cTn>
                              </p:par>
                            </p:childTnLst>
                          </p:cTn>
                        </p:par>
                        <p:par>
                          <p:cTn id="73" fill="hold">
                            <p:stCondLst>
                              <p:cond delay="500"/>
                            </p:stCondLst>
                            <p:childTnLst>
                              <p:par>
                                <p:cTn id="74" presetID="1" presetClass="mediacall" presetSubtype="0" fill="hold" nodeType="afterEffect">
                                  <p:stCondLst>
                                    <p:cond delay="0"/>
                                  </p:stCondLst>
                                  <p:childTnLst>
                                    <p:cmd type="call" cmd="playFrom(0.0)">
                                      <p:cBhvr additive="base">
                                        <p:cTn id="75" dur="984" fill="hold"/>
                                        <p:tgtEl>
                                          <p:spTgt spid="8"/>
                                        </p:tgtEl>
                                      </p:cBhvr>
                                    </p:cmd>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1619">
                                            <p:txEl>
                                              <p:charRg st="43" end="59"/>
                                            </p:txEl>
                                          </p:spTgt>
                                        </p:tgtEl>
                                        <p:attrNameLst>
                                          <p:attrName>style.visibility</p:attrName>
                                        </p:attrNameLst>
                                      </p:cBhvr>
                                      <p:to>
                                        <p:strVal val="visible"/>
                                      </p:to>
                                    </p:set>
                                    <p:animEffect transition="in" filter="fade">
                                      <p:cBhvr>
                                        <p:cTn id="80" dur="500"/>
                                        <p:tgtEl>
                                          <p:spTgt spid="111619">
                                            <p:txEl>
                                              <p:charRg st="43" end="5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111629"/>
                                        </p:tgtEl>
                                        <p:attrNameLst>
                                          <p:attrName>style.visibility</p:attrName>
                                        </p:attrNameLst>
                                      </p:cBhvr>
                                      <p:to>
                                        <p:strVal val="visible"/>
                                      </p:to>
                                    </p:set>
                                    <p:animEffect transition="in" filter="diamond(in)">
                                      <p:cBhvr>
                                        <p:cTn id="85" dur="500"/>
                                        <p:tgtEl>
                                          <p:spTgt spid="111629"/>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11630"/>
                                        </p:tgtEl>
                                        <p:attrNameLst>
                                          <p:attrName>style.visibility</p:attrName>
                                        </p:attrNameLst>
                                      </p:cBhvr>
                                      <p:to>
                                        <p:strVal val="visible"/>
                                      </p:to>
                                    </p:set>
                                    <p:animEffect transition="in" filter="diamond(in)">
                                      <p:cBhvr>
                                        <p:cTn id="90" dur="500"/>
                                        <p:tgtEl>
                                          <p:spTgt spid="111630"/>
                                        </p:tgtEl>
                                      </p:cBhvr>
                                    </p:animEffect>
                                  </p:childTnLst>
                                </p:cTn>
                              </p:par>
                            </p:childTnLst>
                          </p:cTn>
                        </p:par>
                        <p:par>
                          <p:cTn id="91" fill="hold">
                            <p:stCondLst>
                              <p:cond delay="500"/>
                            </p:stCondLst>
                            <p:childTnLst>
                              <p:par>
                                <p:cTn id="92" presetID="1" presetClass="mediacall" presetSubtype="0" fill="hold" nodeType="afterEffect">
                                  <p:stCondLst>
                                    <p:cond delay="0"/>
                                  </p:stCondLst>
                                  <p:childTnLst>
                                    <p:cmd type="call" cmd="playFrom(0.0)">
                                      <p:cBhvr additive="base">
                                        <p:cTn id="93" dur="1272" fill="hold"/>
                                        <p:tgtEl>
                                          <p:spTgt spid="9"/>
                                        </p:tgtEl>
                                      </p:cBhvr>
                                    </p:cmd>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11619">
                                            <p:txEl>
                                              <p:charRg st="59" end="74"/>
                                            </p:txEl>
                                          </p:spTgt>
                                        </p:tgtEl>
                                        <p:attrNameLst>
                                          <p:attrName>style.visibility</p:attrName>
                                        </p:attrNameLst>
                                      </p:cBhvr>
                                      <p:to>
                                        <p:strVal val="visible"/>
                                      </p:to>
                                    </p:set>
                                    <p:animEffect transition="in" filter="fade">
                                      <p:cBhvr>
                                        <p:cTn id="98" dur="500"/>
                                        <p:tgtEl>
                                          <p:spTgt spid="111619">
                                            <p:txEl>
                                              <p:charRg st="59" end="7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11631"/>
                                        </p:tgtEl>
                                        <p:attrNameLst>
                                          <p:attrName>style.visibility</p:attrName>
                                        </p:attrNameLst>
                                      </p:cBhvr>
                                      <p:to>
                                        <p:strVal val="visible"/>
                                      </p:to>
                                    </p:set>
                                    <p:animEffect transition="in" filter="diamond(in)">
                                      <p:cBhvr>
                                        <p:cTn id="103" dur="500"/>
                                        <p:tgtEl>
                                          <p:spTgt spid="111631"/>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ntr" presetSubtype="16" fill="hold" grpId="0" nodeType="clickEffect">
                                  <p:stCondLst>
                                    <p:cond delay="0"/>
                                  </p:stCondLst>
                                  <p:childTnLst>
                                    <p:set>
                                      <p:cBhvr>
                                        <p:cTn id="107" dur="1" fill="hold">
                                          <p:stCondLst>
                                            <p:cond delay="0"/>
                                          </p:stCondLst>
                                        </p:cTn>
                                        <p:tgtEl>
                                          <p:spTgt spid="111632"/>
                                        </p:tgtEl>
                                        <p:attrNameLst>
                                          <p:attrName>style.visibility</p:attrName>
                                        </p:attrNameLst>
                                      </p:cBhvr>
                                      <p:to>
                                        <p:strVal val="visible"/>
                                      </p:to>
                                    </p:set>
                                    <p:animEffect transition="in" filter="diamond(in)">
                                      <p:cBhvr>
                                        <p:cTn id="108" dur="500"/>
                                        <p:tgtEl>
                                          <p:spTgt spid="111632"/>
                                        </p:tgtEl>
                                      </p:cBhvr>
                                    </p:animEffect>
                                  </p:childTnLst>
                                </p:cTn>
                              </p:par>
                            </p:childTnLst>
                          </p:cTn>
                        </p:par>
                        <p:par>
                          <p:cTn id="109" fill="hold">
                            <p:stCondLst>
                              <p:cond delay="500"/>
                            </p:stCondLst>
                            <p:childTnLst>
                              <p:par>
                                <p:cTn id="110" presetID="1" presetClass="mediacall" presetSubtype="0" fill="hold" nodeType="afterEffect">
                                  <p:stCondLst>
                                    <p:cond delay="0"/>
                                  </p:stCondLst>
                                  <p:childTnLst>
                                    <p:cmd type="call" cmd="playFrom(0.0)">
                                      <p:cBhvr additive="base">
                                        <p:cTn id="111" dur="129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2"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13" fill="hold" display="1">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14" fill="hold" display="1">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15" fill="hold" display="1">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116" fill="hold" display="1">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117" fill="hold" display="1">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11621" grpId="0" bldLvl="0" animBg="1"/>
      <p:bldP spid="111622" grpId="0" bldLvl="0" animBg="1"/>
      <p:bldP spid="111623" grpId="0" bldLvl="0" animBg="1"/>
      <p:bldP spid="111624" grpId="0" bldLvl="0" animBg="1"/>
      <p:bldP spid="111625" grpId="0" bldLvl="0" animBg="1"/>
      <p:bldP spid="111626" grpId="0" bldLvl="0" animBg="1"/>
      <p:bldP spid="111627" grpId="0" bldLvl="0" animBg="1"/>
      <p:bldP spid="111628" grpId="0" bldLvl="0" animBg="1"/>
      <p:bldP spid="111629" grpId="0" bldLvl="0" animBg="1"/>
      <p:bldP spid="111630" grpId="0" bldLvl="0" animBg="1"/>
      <p:bldP spid="111631" grpId="0" bldLvl="0" animBg="1"/>
      <p:bldP spid="11163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inh-nen-slide-dep-47_023218426.jpg"/>
          <p:cNvPicPr>
            <a:picLocks noChangeAspect="1"/>
          </p:cNvPicPr>
          <p:nvPr/>
        </p:nvPicPr>
        <p:blipFill>
          <a:blip r:embed="rId4"/>
          <a:stretch>
            <a:fillRect/>
          </a:stretch>
        </p:blipFill>
        <p:spPr>
          <a:xfrm>
            <a:off x="0" y="0"/>
            <a:ext cx="9144000" cy="6858000"/>
          </a:xfrm>
          <a:prstGeom prst="rect">
            <a:avLst/>
          </a:prstGeom>
        </p:spPr>
      </p:pic>
      <p:pic>
        <p:nvPicPr>
          <p:cNvPr id="102406" name="WordArt 4"/>
          <p:cNvPicPr/>
          <p:nvPr/>
        </p:nvPicPr>
        <p:blipFill>
          <a:blip r:embed="rId5"/>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105477" name="Text Box 105476"/>
          <p:cNvSpPr txBox="1"/>
          <p:nvPr/>
        </p:nvSpPr>
        <p:spPr>
          <a:xfrm>
            <a:off x="1932940" y="1256665"/>
            <a:ext cx="7209790" cy="445135"/>
          </a:xfrm>
          <a:prstGeom prst="rect">
            <a:avLst/>
          </a:prstGeom>
          <a:noFill/>
          <a:ln w="9525">
            <a:noFill/>
          </a:ln>
        </p:spPr>
        <p:txBody>
          <a:bodyPr wrap="square">
            <a:spAutoFit/>
            <a:scene3d>
              <a:camera prst="orthographicFront"/>
              <a:lightRig rig="threePt" dir="t"/>
            </a:scene3d>
          </a:bodyPr>
          <a:lstStyle/>
          <a:p>
            <a:pPr>
              <a:spcBef>
                <a:spcPct val="50000"/>
              </a:spcBef>
            </a:pPr>
            <a:r>
              <a:rPr sz="230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Read the pass</a:t>
            </a:r>
            <a:r>
              <a:rPr lang="en-US" sz="230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t>
            </a:r>
            <a:r>
              <a:rPr sz="230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ages, and then do the tasks that folow</a:t>
            </a:r>
            <a:r>
              <a:rPr sz="23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p:txBody>
      </p:sp>
      <p:sp>
        <p:nvSpPr>
          <p:cNvPr id="4" name="Text Box 3"/>
          <p:cNvSpPr txBox="1"/>
          <p:nvPr/>
        </p:nvSpPr>
        <p:spPr>
          <a:xfrm>
            <a:off x="1933575" y="1701800"/>
            <a:ext cx="7210425" cy="4939030"/>
          </a:xfrm>
          <a:prstGeom prst="rect">
            <a:avLst/>
          </a:prstGeom>
          <a:noFill/>
        </p:spPr>
        <p:txBody>
          <a:bodyPr wrap="square" rtlCol="0">
            <a:spAutoFit/>
          </a:bodyPr>
          <a:lstStyle/>
          <a:p>
            <a:r>
              <a:rPr lang="en-US" sz="1500" b="1" i="1">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Cuc Phuong National Park, Vietnam</a:t>
            </a:r>
            <a:endParaRPr lang="en-US" sz="1500">
              <a:latin typeface="Arial" panose="020B0604020202020204" pitchFamily="34" charset="0"/>
              <a:cs typeface="Arial" panose="020B0604020202020204" pitchFamily="34" charset="0"/>
            </a:endParaRPr>
          </a:p>
          <a:p>
            <a:r>
              <a:rPr lang="en-US" sz="1500">
                <a:latin typeface="Arial" panose="020B0604020202020204" pitchFamily="34" charset="0"/>
                <a:cs typeface="Arial" panose="020B0604020202020204" pitchFamily="34" charset="0"/>
              </a:rPr>
              <a:t>Cuc Phuong National Park is located 160 kilometres south west of Hanoi. It is the first of Vietnam's nine national parks to be established, and it contains over 200 square kilometres of rainforest. Tourists go there to study butterflies, visit caves, hike mountains and look at the 1,000-year-old tree. The best time to visit the park is during the dry season, from October to April, when the rainy season is over.</a:t>
            </a:r>
          </a:p>
          <a:p>
            <a:endParaRPr lang="en-US" sz="1500">
              <a:latin typeface="Arial" panose="020B0604020202020204" pitchFamily="34" charset="0"/>
              <a:cs typeface="Arial" panose="020B0604020202020204" pitchFamily="34" charset="0"/>
            </a:endParaRPr>
          </a:p>
          <a:p>
            <a:r>
              <a:rPr lang="en-US" sz="1500">
                <a:latin typeface="Arial" panose="020B0604020202020204" pitchFamily="34" charset="0"/>
                <a:cs typeface="Arial" panose="020B0604020202020204" pitchFamily="34" charset="0"/>
              </a:rPr>
              <a:t>Nairobi National Park, Kenya</a:t>
            </a:r>
          </a:p>
          <a:p>
            <a:r>
              <a:rPr lang="en-US" sz="1500">
                <a:latin typeface="Arial" panose="020B0604020202020204" pitchFamily="34" charset="0"/>
                <a:cs typeface="Arial" panose="020B0604020202020204" pitchFamily="34" charset="0"/>
              </a:rPr>
              <a:t>Nairobi National Park is Kenya's smallest park, but you may be surprised at the large variety of animals that live there. Visitors, especially children, can go there to learn how to recognise the different species of animals and plants. They also learn about the habits of animals and how one species is dependent upon another for survival. An interesting feature of this park is the Orphanage, where lots of orphaned or abandoned animals are taken care of.</a:t>
            </a:r>
          </a:p>
          <a:p>
            <a:endParaRPr lang="en-US" sz="1500">
              <a:latin typeface="Arial" panose="020B0604020202020204" pitchFamily="34" charset="0"/>
              <a:cs typeface="Arial" panose="020B0604020202020204" pitchFamily="34" charset="0"/>
            </a:endParaRPr>
          </a:p>
          <a:p>
            <a:r>
              <a:rPr lang="en-US" sz="1500">
                <a:latin typeface="Arial" panose="020B0604020202020204" pitchFamily="34" charset="0"/>
                <a:cs typeface="Arial" panose="020B0604020202020204" pitchFamily="34" charset="0"/>
              </a:rPr>
              <a:t>Everglades National Park, USA</a:t>
            </a:r>
          </a:p>
          <a:p>
            <a:r>
              <a:rPr lang="en-US" sz="1500">
                <a:latin typeface="Arial" panose="020B0604020202020204" pitchFamily="34" charset="0"/>
                <a:cs typeface="Arial" panose="020B0604020202020204" pitchFamily="34" charset="0"/>
              </a:rPr>
              <a:t>Everglades National Park is a sub-tropical wilderness in the southeastern United States. This national park is special because it has plants and animals from both tropical and temperate zones. Due to an increase in population and the use of nearby land for farming, there are toxic levels of chemicals in the water. This contamination has threatened the park and many of the animals in it.</a:t>
            </a:r>
          </a:p>
        </p:txBody>
      </p:sp>
      <p:sp>
        <p:nvSpPr>
          <p:cNvPr id="6" name="Rounded Rectangle 5"/>
          <p:cNvSpPr/>
          <p:nvPr/>
        </p:nvSpPr>
        <p:spPr>
          <a:xfrm>
            <a:off x="0" y="922655"/>
            <a:ext cx="1932305"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0" y="2209800"/>
            <a:ext cx="1932305" cy="829945"/>
          </a:xfrm>
          <a:prstGeom prst="rect">
            <a:avLst/>
          </a:prstGeom>
          <a:blipFill rotWithShape="1">
            <a:blip r:embed="rId6"/>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B. While you read</a:t>
            </a:r>
          </a:p>
        </p:txBody>
      </p:sp>
      <p:pic>
        <p:nvPicPr>
          <p:cNvPr id="8" name="unit-11-reading-tieng-anh-10-cb">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8186420" y="1702435"/>
            <a:ext cx="345440" cy="212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31703" fill="hold"/>
                                        <p:tgtEl>
                                          <p:spTgt spid="8"/>
                                        </p:tgtEl>
                                      </p:cBhvr>
                                    </p:cmd>
                                  </p:childTnLst>
                                </p:cTn>
                              </p:par>
                              <p:par>
                                <p:cTn id="7" presetID="5" presetClass="entr" presetSubtype="10" fill="hold" grpId="0" nodeType="withEffect">
                                  <p:stCondLst>
                                    <p:cond delay="0"/>
                                  </p:stCondLst>
                                  <p:iterate type="lt">
                                    <p:tmPct val="5000"/>
                                  </p:iterate>
                                  <p:childTnLst>
                                    <p:set>
                                      <p:cBhvr>
                                        <p:cTn id="8" dur="2000" fill="hold">
                                          <p:stCondLst>
                                            <p:cond delay="0"/>
                                          </p:stCondLst>
                                        </p:cTn>
                                        <p:tgtEl>
                                          <p:spTgt spid="4"/>
                                        </p:tgtEl>
                                        <p:attrNameLst>
                                          <p:attrName>style.visibility</p:attrName>
                                        </p:attrNameLst>
                                      </p:cBhvr>
                                      <p:to>
                                        <p:strVal val="visible"/>
                                      </p:to>
                                    </p:set>
                                    <p:animEffect transition="in" filter="checkerboard(across)">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102406" name="WordArt 4"/>
          <p:cNvPicPr/>
          <p:nvPr/>
        </p:nvPicPr>
        <p:blipFill>
          <a:blip r:embed="rId3"/>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12725" y="1256665"/>
            <a:ext cx="1932305" cy="829945"/>
          </a:xfrm>
          <a:prstGeom prst="rect">
            <a:avLst/>
          </a:prstGeom>
          <a:blipFill>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5" name="Text Box 4"/>
          <p:cNvSpPr txBox="1"/>
          <p:nvPr/>
        </p:nvSpPr>
        <p:spPr>
          <a:xfrm>
            <a:off x="205105" y="2186940"/>
            <a:ext cx="1932305" cy="829945"/>
          </a:xfrm>
          <a:prstGeom prst="rect">
            <a:avLst/>
          </a:prstGeom>
          <a:blipFill rotWithShape="1">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B. While you read</a:t>
            </a:r>
          </a:p>
        </p:txBody>
      </p:sp>
      <p:sp>
        <p:nvSpPr>
          <p:cNvPr id="7" name="Text Box 6"/>
          <p:cNvSpPr txBox="1"/>
          <p:nvPr/>
        </p:nvSpPr>
        <p:spPr>
          <a:xfrm>
            <a:off x="205740" y="3198495"/>
            <a:ext cx="174244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1</a:t>
            </a:r>
          </a:p>
        </p:txBody>
      </p:sp>
      <p:sp>
        <p:nvSpPr>
          <p:cNvPr id="8" name="Text Box 7"/>
          <p:cNvSpPr txBox="1"/>
          <p:nvPr/>
        </p:nvSpPr>
        <p:spPr>
          <a:xfrm>
            <a:off x="205740" y="3761105"/>
            <a:ext cx="1757045"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2</a:t>
            </a:r>
          </a:p>
        </p:txBody>
      </p:sp>
      <p:sp>
        <p:nvSpPr>
          <p:cNvPr id="9" name="Text Box 8"/>
          <p:cNvSpPr txBox="1"/>
          <p:nvPr/>
        </p:nvSpPr>
        <p:spPr>
          <a:xfrm>
            <a:off x="212725" y="4336415"/>
            <a:ext cx="172847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3</a:t>
            </a:r>
          </a:p>
        </p:txBody>
      </p:sp>
      <p:sp>
        <p:nvSpPr>
          <p:cNvPr id="113667" name="Title 113666"/>
          <p:cNvSpPr>
            <a:spLocks noGrp="1"/>
          </p:cNvSpPr>
          <p:nvPr/>
        </p:nvSpPr>
        <p:spPr>
          <a:xfrm>
            <a:off x="2350135" y="1125220"/>
            <a:ext cx="6793230" cy="598805"/>
          </a:xfrm>
          <a:prstGeom prst="rect">
            <a:avLst/>
          </a:prstGeom>
          <a:solidFill>
            <a:schemeClr val="tx2">
              <a:lumMod val="20000"/>
              <a:lumOff val="80000"/>
            </a:schemeClr>
          </a:solid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sz="2200" u="sng">
                <a:solidFill>
                  <a:schemeClr val="tx1"/>
                </a:solidFill>
                <a:latin typeface="Arial" panose="020B0604020202020204" pitchFamily="34" charset="0"/>
                <a:cs typeface="Arial" panose="020B0604020202020204" pitchFamily="34" charset="0"/>
              </a:rPr>
              <a:t>Activity1</a:t>
            </a:r>
            <a:r>
              <a:rPr sz="2200">
                <a:solidFill>
                  <a:schemeClr val="tx1"/>
                </a:solidFill>
                <a:latin typeface="Arial" panose="020B0604020202020204" pitchFamily="34" charset="0"/>
                <a:cs typeface="Arial" panose="020B0604020202020204" pitchFamily="34" charset="0"/>
              </a:rPr>
              <a:t>: Fill in blanks with suitable words</a:t>
            </a:r>
          </a:p>
        </p:txBody>
      </p:sp>
      <p:sp>
        <p:nvSpPr>
          <p:cNvPr id="113668" name="Text Placeholder 113667"/>
          <p:cNvSpPr>
            <a:spLocks noGrp="1"/>
          </p:cNvSpPr>
          <p:nvPr/>
        </p:nvSpPr>
        <p:spPr>
          <a:xfrm>
            <a:off x="2348865" y="1781175"/>
            <a:ext cx="6794500" cy="50768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None/>
            </a:pPr>
            <a:endParaRPr sz="1800">
              <a:latin typeface="Arial" panose="020B0604020202020204" pitchFamily="34" charset="0"/>
              <a:cs typeface="Arial" panose="020B0604020202020204" pitchFamily="34" charset="0"/>
            </a:endParaRPr>
          </a:p>
          <a:p>
            <a:pPr marL="609600" indent="-609600">
              <a:buFontTx/>
              <a:buAutoNum type="arabicPeriod"/>
            </a:pPr>
            <a:endParaRPr sz="1800" dirty="0" err="1">
              <a:latin typeface="Arial" panose="020B0604020202020204" pitchFamily="34" charset="0"/>
              <a:cs typeface="Arial" panose="020B0604020202020204" pitchFamily="34" charset="0"/>
            </a:endParaRPr>
          </a:p>
          <a:p>
            <a:pPr marL="609600" indent="-609600">
              <a:buFontTx/>
              <a:buAutoNum type="arabicPeriod"/>
            </a:pPr>
            <a:r>
              <a:rPr sz="1800" dirty="0" err="1">
                <a:latin typeface="Arial" panose="020B0604020202020204" pitchFamily="34" charset="0"/>
                <a:cs typeface="Arial" panose="020B0604020202020204" pitchFamily="34" charset="0"/>
              </a:rPr>
              <a:t>Dang Huy Tru</a:t>
            </a:r>
            <a:r>
              <a:rPr sz="1800">
                <a:latin typeface="Arial" panose="020B0604020202020204" pitchFamily="34" charset="0"/>
                <a:cs typeface="Arial" panose="020B0604020202020204" pitchFamily="34" charset="0"/>
              </a:rPr>
              <a:t> high school was …                      in 1961.</a:t>
            </a:r>
          </a:p>
          <a:p>
            <a:pPr marL="609600" indent="-609600">
              <a:lnSpc>
                <a:spcPct val="155000"/>
              </a:lnSpc>
              <a:buFontTx/>
              <a:buAutoNum type="arabicPeriod"/>
            </a:pPr>
            <a:r>
              <a:rPr sz="1800">
                <a:latin typeface="Arial" panose="020B0604020202020204" pitchFamily="34" charset="0"/>
                <a:cs typeface="Arial" panose="020B0604020202020204" pitchFamily="34" charset="0"/>
              </a:rPr>
              <a:t>Nowadays, there is no …                    of dinosaur.</a:t>
            </a:r>
          </a:p>
          <a:p>
            <a:pPr marL="609600" indent="-609600">
              <a:lnSpc>
                <a:spcPct val="155000"/>
              </a:lnSpc>
              <a:buFontTx/>
              <a:buAutoNum type="arabicPeriod"/>
            </a:pPr>
            <a:r>
              <a:rPr sz="1800">
                <a:latin typeface="Arial" panose="020B0604020202020204" pitchFamily="34" charset="0"/>
                <a:cs typeface="Arial" panose="020B0604020202020204" pitchFamily="34" charset="0"/>
              </a:rPr>
              <a:t>…                      region is a place related to an area near a tropical area.</a:t>
            </a:r>
          </a:p>
          <a:p>
            <a:pPr marL="609600" indent="-609600">
              <a:lnSpc>
                <a:spcPct val="155000"/>
              </a:lnSpc>
              <a:buFontTx/>
              <a:buAutoNum type="arabicPeriod"/>
            </a:pPr>
            <a:r>
              <a:rPr sz="1800">
                <a:latin typeface="Arial" panose="020B0604020202020204" pitchFamily="34" charset="0"/>
                <a:cs typeface="Arial" panose="020B0604020202020204" pitchFamily="34" charset="0"/>
              </a:rPr>
              <a:t>10A3 class       …                 (s) 47 students.</a:t>
            </a:r>
          </a:p>
          <a:p>
            <a:pPr marL="609600" indent="-609600">
              <a:lnSpc>
                <a:spcPct val="155000"/>
              </a:lnSpc>
              <a:buFontTx/>
              <a:buAutoNum type="arabicPeriod"/>
            </a:pPr>
            <a:r>
              <a:rPr sz="1800">
                <a:latin typeface="Arial" panose="020B0604020202020204" pitchFamily="34" charset="0"/>
                <a:cs typeface="Arial" panose="020B0604020202020204" pitchFamily="34" charset="0"/>
              </a:rPr>
              <a:t>The   …                   of toxic chemicals makes a lot of fish under rivers die.</a:t>
            </a:r>
          </a:p>
          <a:p>
            <a:pPr marL="609600" indent="-609600">
              <a:lnSpc>
                <a:spcPct val="155000"/>
              </a:lnSpc>
              <a:buFontTx/>
              <a:buAutoNum type="arabicPeriod"/>
            </a:pPr>
            <a:r>
              <a:rPr sz="1800">
                <a:latin typeface="Arial" panose="020B0604020202020204" pitchFamily="34" charset="0"/>
                <a:cs typeface="Arial" panose="020B0604020202020204" pitchFamily="34" charset="0"/>
              </a:rPr>
              <a:t>The children whose parents have passes away are …</a:t>
            </a:r>
          </a:p>
          <a:p>
            <a:pPr marL="609600" indent="-609600">
              <a:lnSpc>
                <a:spcPct val="155000"/>
              </a:lnSpc>
              <a:buFontTx/>
              <a:buAutoNum type="arabicPeriod"/>
            </a:pPr>
            <a:endParaRPr sz="1800">
              <a:latin typeface="Arial" panose="020B0604020202020204" pitchFamily="34" charset="0"/>
              <a:cs typeface="Arial" panose="020B0604020202020204" pitchFamily="34" charset="0"/>
            </a:endParaRPr>
          </a:p>
          <a:p>
            <a:pPr marL="609600" indent="-609600">
              <a:lnSpc>
                <a:spcPct val="155000"/>
              </a:lnSpc>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a:p>
            <a:pPr marL="609600" indent="-609600">
              <a:buFontTx/>
              <a:buAutoNum type="arabicPeriod"/>
            </a:pPr>
            <a:endParaRPr sz="1800">
              <a:latin typeface="Arial" panose="020B0604020202020204" pitchFamily="34" charset="0"/>
              <a:cs typeface="Arial" panose="020B0604020202020204" pitchFamily="34" charset="0"/>
            </a:endParaRPr>
          </a:p>
        </p:txBody>
      </p:sp>
      <p:sp>
        <p:nvSpPr>
          <p:cNvPr id="113669" name="Rectangles 113668"/>
          <p:cNvSpPr/>
          <p:nvPr/>
        </p:nvSpPr>
        <p:spPr>
          <a:xfrm>
            <a:off x="7239000" y="1882140"/>
            <a:ext cx="16002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2000" err="1"/>
              <a:t>c.Established</a:t>
            </a:r>
            <a:endParaRPr sz="2000"/>
          </a:p>
        </p:txBody>
      </p:sp>
      <p:sp>
        <p:nvSpPr>
          <p:cNvPr id="113670" name="Rectangles 113669"/>
          <p:cNvSpPr/>
          <p:nvPr/>
        </p:nvSpPr>
        <p:spPr>
          <a:xfrm>
            <a:off x="2484120" y="1882140"/>
            <a:ext cx="1676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err="1"/>
              <a:t>a.Contamination</a:t>
            </a:r>
          </a:p>
        </p:txBody>
      </p:sp>
      <p:sp>
        <p:nvSpPr>
          <p:cNvPr id="113671" name="Rectangles 113670"/>
          <p:cNvSpPr/>
          <p:nvPr/>
        </p:nvSpPr>
        <p:spPr>
          <a:xfrm>
            <a:off x="4724400" y="2320290"/>
            <a:ext cx="1295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2000" err="1"/>
              <a:t>e.Contain</a:t>
            </a:r>
            <a:endParaRPr sz="2000"/>
          </a:p>
        </p:txBody>
      </p:sp>
      <p:sp>
        <p:nvSpPr>
          <p:cNvPr id="113672" name="Rectangles 113671"/>
          <p:cNvSpPr/>
          <p:nvPr/>
        </p:nvSpPr>
        <p:spPr>
          <a:xfrm>
            <a:off x="2484120" y="2320290"/>
            <a:ext cx="1143000" cy="30416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2000"/>
              <a:t>d. Orphan</a:t>
            </a:r>
          </a:p>
        </p:txBody>
      </p:sp>
      <p:sp>
        <p:nvSpPr>
          <p:cNvPr id="113673" name="Rectangles 113672"/>
          <p:cNvSpPr/>
          <p:nvPr/>
        </p:nvSpPr>
        <p:spPr>
          <a:xfrm>
            <a:off x="4724400" y="1882140"/>
            <a:ext cx="12192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2000"/>
              <a:t>b. Survival</a:t>
            </a:r>
          </a:p>
        </p:txBody>
      </p:sp>
      <p:sp>
        <p:nvSpPr>
          <p:cNvPr id="113674" name="Rectangles 113673"/>
          <p:cNvSpPr/>
          <p:nvPr/>
        </p:nvSpPr>
        <p:spPr>
          <a:xfrm>
            <a:off x="7239000" y="2320290"/>
            <a:ext cx="1676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2000"/>
              <a:t>f. Sub- tropical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bg1"/>
                                        </p:clrVal>
                                      </p:to>
                                    </p:set>
                                    <p:set>
                                      <p:cBhvr>
                                        <p:cTn id="7" dur="500" fill="hold"/>
                                        <p:tgtEl>
                                          <p:spTgt spid="4"/>
                                        </p:tgtEl>
                                        <p:attrNameLst>
                                          <p:attrName>fillcolor</p:attrName>
                                        </p:attrNameLst>
                                      </p:cBhvr>
                                      <p:to>
                                        <p:clrVal>
                                          <a:schemeClr val="bg1"/>
                                        </p:clrVal>
                                      </p:to>
                                    </p:set>
                                    <p:set>
                                      <p:cBhvr>
                                        <p:cTn id="8" dur="500" fill="hold"/>
                                        <p:tgtEl>
                                          <p:spTgt spid="4"/>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8"/>
                                        </p:tgtEl>
                                        <p:attrNameLst>
                                          <p:attrName>style.color</p:attrName>
                                        </p:attrNameLst>
                                      </p:cBhvr>
                                      <p:to>
                                        <p:clrVal>
                                          <a:schemeClr val="bg1"/>
                                        </p:clrVal>
                                      </p:to>
                                    </p:set>
                                    <p:set>
                                      <p:cBhvr>
                                        <p:cTn id="11" dur="500" fill="hold"/>
                                        <p:tgtEl>
                                          <p:spTgt spid="8"/>
                                        </p:tgtEl>
                                        <p:attrNameLst>
                                          <p:attrName>fillcolor</p:attrName>
                                        </p:attrNameLst>
                                      </p:cBhvr>
                                      <p:to>
                                        <p:clrVal>
                                          <a:schemeClr val="bg1"/>
                                        </p:clrVal>
                                      </p:to>
                                    </p:set>
                                    <p:set>
                                      <p:cBhvr>
                                        <p:cTn id="12" dur="500" fill="hold"/>
                                        <p:tgtEl>
                                          <p:spTgt spid="8"/>
                                        </p:tgtEl>
                                        <p:attrNameLst>
                                          <p:attrName>fill.type</p:attrName>
                                        </p:attrNameLst>
                                      </p:cBhvr>
                                      <p:to>
                                        <p:strVal val="solid"/>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9"/>
                                        </p:tgtEl>
                                        <p:attrNameLst>
                                          <p:attrName>style.color</p:attrName>
                                        </p:attrNameLst>
                                      </p:cBhvr>
                                      <p:to>
                                        <p:clrVal>
                                          <a:schemeClr val="bg1"/>
                                        </p:clrVal>
                                      </p:to>
                                    </p:set>
                                    <p:set>
                                      <p:cBhvr>
                                        <p:cTn id="15" dur="500" fill="hold"/>
                                        <p:tgtEl>
                                          <p:spTgt spid="9"/>
                                        </p:tgtEl>
                                        <p:attrNameLst>
                                          <p:attrName>fillcolor</p:attrName>
                                        </p:attrNameLst>
                                      </p:cBhvr>
                                      <p:to>
                                        <p:clrVal>
                                          <a:schemeClr val="bg1"/>
                                        </p:clrVal>
                                      </p:to>
                                    </p:set>
                                    <p:set>
                                      <p:cBhvr>
                                        <p:cTn id="16" dur="500" fill="hold"/>
                                        <p:tgtEl>
                                          <p:spTgt spid="9"/>
                                        </p:tgtEl>
                                        <p:attrNameLst>
                                          <p:attrName>fill.type</p:attrName>
                                        </p:attrNameLst>
                                      </p:cBhvr>
                                      <p:to>
                                        <p:strVal val="solid"/>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3667"/>
                                        </p:tgtEl>
                                        <p:attrNameLst>
                                          <p:attrName>style.visibility</p:attrName>
                                        </p:attrNameLst>
                                      </p:cBhvr>
                                      <p:to>
                                        <p:strVal val="visible"/>
                                      </p:to>
                                    </p:set>
                                    <p:animEffect transition="in" filter="checkerboard(across)">
                                      <p:cBhvr>
                                        <p:cTn id="25" dur="500"/>
                                        <p:tgtEl>
                                          <p:spTgt spid="113667"/>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0" nodeType="clickEffect">
                                  <p:stCondLst>
                                    <p:cond delay="0"/>
                                  </p:stCondLst>
                                  <p:childTnLst>
                                    <p:animMotion origin="layout" path="M -0.079236 0.011019 L -0.112500 0.136667 " pathEditMode="relative" rAng="0" ptsTypes="">
                                      <p:cBhvr>
                                        <p:cTn id="29" dur="500" fill="hold"/>
                                        <p:tgtEl>
                                          <p:spTgt spid="113669"/>
                                        </p:tgtEl>
                                        <p:attrNameLst>
                                          <p:attrName>ppt_x</p:attrName>
                                          <p:attrName>ppt_y</p:attrName>
                                        </p:attrNameLst>
                                      </p:cBhvr>
                                      <p:rCtr x="-1600" y="6300"/>
                                    </p:animMotion>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childTnLst>
                                    <p:animMotion origin="layout" path="M 0.033264 -0.005648 L 0.075000 0.203333 " pathEditMode="relative" rAng="0" ptsTypes="">
                                      <p:cBhvr>
                                        <p:cTn id="33" dur="500" fill="hold"/>
                                        <p:tgtEl>
                                          <p:spTgt spid="113673"/>
                                        </p:tgtEl>
                                        <p:attrNameLst>
                                          <p:attrName>ppt_x</p:attrName>
                                          <p:attrName>ppt_y</p:attrName>
                                        </p:attrNameLst>
                                      </p:cBhvr>
                                      <p:rCtr x="1700" y="10400"/>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0.072196 0.044411 C -0.214318 0.070514 -0.500821 0.096615 -0.596326 0.122144 C -0.691831 0.147665 -0.596494 0.172469 -0.501166 0.197417 " pathEditMode="relative" rAng="0" ptsTypes="aaA">
                                      <p:cBhvr>
                                        <p:cTn id="37" dur="500" fill="hold"/>
                                        <p:tgtEl>
                                          <p:spTgt spid="113674"/>
                                        </p:tgtEl>
                                        <p:attrNameLst>
                                          <p:attrName>ppt_x</p:attrName>
                                          <p:attrName>ppt_y</p:attrName>
                                        </p:attrNameLst>
                                      </p:cBhvr>
                                      <p:rCtr x="-35400" y="7700"/>
                                    </p:animMotion>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grpId="0" nodeType="clickEffect">
                                  <p:stCondLst>
                                    <p:cond delay="0"/>
                                  </p:stCondLst>
                                  <p:childTnLst>
                                    <p:animMotion origin="layout" path="M 0.012500 0.011019 L -0.054167 0.328333 " pathEditMode="relative" rAng="0" ptsTypes="">
                                      <p:cBhvr>
                                        <p:cTn id="41" dur="500" fill="hold"/>
                                        <p:tgtEl>
                                          <p:spTgt spid="113671"/>
                                        </p:tgtEl>
                                        <p:attrNameLst>
                                          <p:attrName>ppt_x</p:attrName>
                                          <p:attrName>ppt_y</p:attrName>
                                        </p:attrNameLst>
                                      </p:cBhvr>
                                      <p:rCtr x="-4500" y="17500"/>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0" nodeType="clickEffect">
                                  <p:stCondLst>
                                    <p:cond delay="0"/>
                                  </p:stCondLst>
                                  <p:childTnLst>
                                    <p:animMotion origin="layout" path="M -0.003460 0.000015 C -0.031283 0.037318 -0.058305 0.075212 -0.041011 0.154167 C -0.023729 0.233114 0.039059 0.353121 0.102051 0.473718 " pathEditMode="relative" rAng="0" ptsTypes="aaA">
                                      <p:cBhvr>
                                        <p:cTn id="45" dur="500" fill="hold"/>
                                        <p:tgtEl>
                                          <p:spTgt spid="113670"/>
                                        </p:tgtEl>
                                        <p:attrNameLst>
                                          <p:attrName>ppt_x</p:attrName>
                                          <p:attrName>ppt_y</p:attrName>
                                        </p:attrNameLst>
                                      </p:cBhvr>
                                      <p:rCtr x="3100" y="23700"/>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0.049281 -0.005582 C 0.338825 0.131452 0.628378 0.268745 0.722131 0.360537 C 0.815893 0.452328 0.713863 0.499134 0.611834 0.545929 " pathEditMode="relative" rAng="0" ptsTypes="aaA">
                                      <p:cBhvr>
                                        <p:cTn id="49" dur="500" fill="hold"/>
                                        <p:tgtEl>
                                          <p:spTgt spid="113672"/>
                                        </p:tgtEl>
                                        <p:attrNameLst>
                                          <p:attrName>ppt_x</p:attrName>
                                          <p:attrName>ppt_y</p:attrName>
                                        </p:attrNameLst>
                                      </p:cBhvr>
                                      <p:rCtr x="35500" y="2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3667" grpId="0" animBg="1"/>
      <p:bldP spid="113669" grpId="0" bldLvl="0" animBg="1"/>
      <p:bldP spid="113670" grpId="0" bldLvl="0" animBg="1"/>
      <p:bldP spid="113671" grpId="0" bldLvl="0" animBg="1"/>
      <p:bldP spid="113672" grpId="0" bldLvl="0" animBg="1"/>
      <p:bldP spid="113673" grpId="0" bldLvl="0" animBg="1"/>
      <p:bldP spid="11367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102406" name="WordArt 4"/>
          <p:cNvPicPr/>
          <p:nvPr/>
        </p:nvPicPr>
        <p:blipFill>
          <a:blip r:embed="rId3"/>
          <a:stretch>
            <a:fillRect/>
          </a:stretch>
        </p:blipFill>
        <p:spPr>
          <a:xfrm>
            <a:off x="2350770"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50135"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985"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13360" y="1256665"/>
            <a:ext cx="1932305" cy="829945"/>
          </a:xfrm>
          <a:prstGeom prst="rect">
            <a:avLst/>
          </a:prstGeom>
          <a:blipFill>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5" name="Text Box 4"/>
          <p:cNvSpPr txBox="1"/>
          <p:nvPr/>
        </p:nvSpPr>
        <p:spPr>
          <a:xfrm>
            <a:off x="205740" y="2186940"/>
            <a:ext cx="1932305" cy="829945"/>
          </a:xfrm>
          <a:prstGeom prst="rect">
            <a:avLst/>
          </a:prstGeom>
          <a:blipFill rotWithShape="1">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B. While you read</a:t>
            </a:r>
          </a:p>
        </p:txBody>
      </p:sp>
      <p:sp>
        <p:nvSpPr>
          <p:cNvPr id="7" name="Text Box 6"/>
          <p:cNvSpPr txBox="1"/>
          <p:nvPr/>
        </p:nvSpPr>
        <p:spPr>
          <a:xfrm>
            <a:off x="206375" y="3198495"/>
            <a:ext cx="174244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1</a:t>
            </a:r>
          </a:p>
        </p:txBody>
      </p:sp>
      <p:sp>
        <p:nvSpPr>
          <p:cNvPr id="8" name="Text Box 7"/>
          <p:cNvSpPr txBox="1"/>
          <p:nvPr/>
        </p:nvSpPr>
        <p:spPr>
          <a:xfrm>
            <a:off x="206375" y="3761105"/>
            <a:ext cx="1757045"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2</a:t>
            </a:r>
          </a:p>
        </p:txBody>
      </p:sp>
      <p:sp>
        <p:nvSpPr>
          <p:cNvPr id="9" name="Text Box 8"/>
          <p:cNvSpPr txBox="1"/>
          <p:nvPr/>
        </p:nvSpPr>
        <p:spPr>
          <a:xfrm>
            <a:off x="213360" y="4336415"/>
            <a:ext cx="172847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3</a:t>
            </a:r>
          </a:p>
        </p:txBody>
      </p:sp>
      <p:sp>
        <p:nvSpPr>
          <p:cNvPr id="113667" name="Title 113666"/>
          <p:cNvSpPr>
            <a:spLocks noGrp="1"/>
          </p:cNvSpPr>
          <p:nvPr/>
        </p:nvSpPr>
        <p:spPr>
          <a:xfrm>
            <a:off x="2350770" y="1125220"/>
            <a:ext cx="6793230" cy="598805"/>
          </a:xfrm>
          <a:prstGeom prst="rect">
            <a:avLst/>
          </a:prstGeom>
          <a:solidFill>
            <a:schemeClr val="tx2">
              <a:lumMod val="20000"/>
              <a:lumOff val="80000"/>
            </a:schemeClr>
          </a:solid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1884680" indent="-1884680" algn="just"/>
            <a:r>
              <a:rPr sz="2000" b="1" u="sng">
                <a:solidFill>
                  <a:srgbClr val="A50021"/>
                </a:solidFill>
                <a:latin typeface="Arial" panose="020B0604020202020204" pitchFamily="34" charset="0"/>
                <a:cs typeface="Arial" panose="020B0604020202020204" pitchFamily="34" charset="0"/>
                <a:sym typeface="Wingdings" panose="05000000000000000000" pitchFamily="2" charset="2"/>
              </a:rPr>
              <a:t>Activity 2</a:t>
            </a:r>
            <a:r>
              <a:rPr sz="2000" b="1">
                <a:solidFill>
                  <a:srgbClr val="A50021"/>
                </a:solidFill>
                <a:latin typeface="Arial" panose="020B0604020202020204" pitchFamily="34" charset="0"/>
                <a:cs typeface="Arial" panose="020B0604020202020204" pitchFamily="34" charset="0"/>
                <a:sym typeface="+mn-ea"/>
              </a:rPr>
              <a:t>:</a:t>
            </a:r>
            <a:r>
              <a:rPr sz="2000">
                <a:latin typeface="Arial" panose="020B0604020202020204" pitchFamily="34" charset="0"/>
                <a:cs typeface="Arial" panose="020B0604020202020204" pitchFamily="34" charset="0"/>
                <a:sym typeface="+mn-ea"/>
              </a:rPr>
              <a:t> </a:t>
            </a:r>
            <a:r>
              <a:rPr sz="2000">
                <a:solidFill>
                  <a:srgbClr val="FF3300"/>
                </a:solidFill>
                <a:latin typeface="Arial" panose="020B0604020202020204" pitchFamily="34" charset="0"/>
                <a:cs typeface="Arial" panose="020B0604020202020204" pitchFamily="34" charset="0"/>
                <a:sym typeface="+mn-ea"/>
              </a:rPr>
              <a:t>Read the text again and decide whether the statements are true (</a:t>
            </a:r>
            <a:r>
              <a:rPr sz="2000">
                <a:solidFill>
                  <a:srgbClr val="0000FF"/>
                </a:solidFill>
                <a:latin typeface="Arial" panose="020B0604020202020204" pitchFamily="34" charset="0"/>
                <a:cs typeface="Arial" panose="020B0604020202020204" pitchFamily="34" charset="0"/>
                <a:sym typeface="+mn-ea"/>
              </a:rPr>
              <a:t>T</a:t>
            </a:r>
            <a:r>
              <a:rPr sz="2000">
                <a:solidFill>
                  <a:srgbClr val="FF3300"/>
                </a:solidFill>
                <a:latin typeface="Arial" panose="020B0604020202020204" pitchFamily="34" charset="0"/>
                <a:cs typeface="Arial" panose="020B0604020202020204" pitchFamily="34" charset="0"/>
                <a:sym typeface="+mn-ea"/>
              </a:rPr>
              <a:t>) or false (</a:t>
            </a:r>
            <a:r>
              <a:rPr sz="2000">
                <a:solidFill>
                  <a:srgbClr val="0000FF"/>
                </a:solidFill>
                <a:latin typeface="Arial" panose="020B0604020202020204" pitchFamily="34" charset="0"/>
                <a:cs typeface="Arial" panose="020B0604020202020204" pitchFamily="34" charset="0"/>
                <a:sym typeface="+mn-ea"/>
              </a:rPr>
              <a:t>F</a:t>
            </a:r>
            <a:r>
              <a:rPr sz="2000">
                <a:solidFill>
                  <a:srgbClr val="FF0000"/>
                </a:solidFill>
                <a:latin typeface="Arial" panose="020B0604020202020204" pitchFamily="34" charset="0"/>
                <a:cs typeface="Arial" panose="020B0604020202020204" pitchFamily="34" charset="0"/>
                <a:sym typeface="+mn-ea"/>
              </a:rPr>
              <a:t>).</a:t>
            </a:r>
            <a:endParaRPr sz="2000">
              <a:solidFill>
                <a:schemeClr val="tx1"/>
              </a:solidFill>
              <a:latin typeface="Arial" panose="020B0604020202020204" pitchFamily="34" charset="0"/>
              <a:cs typeface="Arial" panose="020B0604020202020204" pitchFamily="34" charset="0"/>
            </a:endParaRPr>
          </a:p>
        </p:txBody>
      </p:sp>
      <p:graphicFrame>
        <p:nvGraphicFramePr>
          <p:cNvPr id="328816" name="Table 328815"/>
          <p:cNvGraphicFramePr/>
          <p:nvPr/>
        </p:nvGraphicFramePr>
        <p:xfrm>
          <a:off x="2239645" y="2186940"/>
          <a:ext cx="6904990" cy="4287520"/>
        </p:xfrm>
        <a:graphic>
          <a:graphicData uri="http://schemas.openxmlformats.org/drawingml/2006/table">
            <a:tbl>
              <a:tblPr/>
              <a:tblGrid>
                <a:gridCol w="5473700"/>
                <a:gridCol w="676910"/>
                <a:gridCol w="754380"/>
              </a:tblGrid>
              <a:tr h="6273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1800" b="1">
                          <a:solidFill>
                            <a:schemeClr val="bg1"/>
                          </a:solidFill>
                          <a:latin typeface="Times New Roman" panose="02020603050405020304" pitchFamily="18" charset="0"/>
                        </a:rPr>
                        <a:t>Statements</a:t>
                      </a:r>
                      <a:endParaRPr lang="en-US" sz="1800" b="1">
                        <a:solidFill>
                          <a:schemeClr val="bg1"/>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80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1800">
                          <a:solidFill>
                            <a:schemeClr val="bg1"/>
                          </a:solidFill>
                          <a:latin typeface="Times New Roman" panose="02020603050405020304" pitchFamily="18" charset="0"/>
                        </a:rPr>
                        <a:t>True</a:t>
                      </a:r>
                      <a:endParaRPr lang="en-US" sz="1800">
                        <a:solidFill>
                          <a:schemeClr val="bg1"/>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80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1800">
                          <a:solidFill>
                            <a:schemeClr val="bg1"/>
                          </a:solidFill>
                          <a:latin typeface="Times New Roman" panose="02020603050405020304" pitchFamily="18" charset="0"/>
                        </a:rPr>
                        <a:t>False</a:t>
                      </a:r>
                      <a:endParaRPr lang="en-US" sz="1800">
                        <a:solidFill>
                          <a:schemeClr val="bg1"/>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800000"/>
                    </a:solidFill>
                  </a:tcPr>
                </a:tc>
              </a:tr>
              <a:tr h="73215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360680" lvl="0" indent="-360680" algn="just">
                        <a:buNone/>
                      </a:pPr>
                      <a:r>
                        <a:rPr sz="1800" b="1">
                          <a:solidFill>
                            <a:srgbClr val="FF0000"/>
                          </a:solidFill>
                          <a:latin typeface="Times New Roman" panose="02020603050405020304" pitchFamily="18" charset="0"/>
                        </a:rPr>
                        <a:t>1.</a:t>
                      </a:r>
                      <a:r>
                        <a:rPr sz="1800">
                          <a:latin typeface="Times New Roman" panose="02020603050405020304" pitchFamily="18" charset="0"/>
                        </a:rPr>
                        <a:t> </a:t>
                      </a:r>
                      <a:r>
                        <a:rPr sz="1800" b="1" err="1">
                          <a:solidFill>
                            <a:srgbClr val="0000FF"/>
                          </a:solidFill>
                          <a:latin typeface="Times New Roman" panose="02020603050405020304" pitchFamily="18" charset="0"/>
                        </a:rPr>
                        <a:t>Cuc</a:t>
                      </a:r>
                      <a:r>
                        <a:rPr sz="1800" b="1">
                          <a:solidFill>
                            <a:srgbClr val="0000FF"/>
                          </a:solidFill>
                          <a:latin typeface="Times New Roman" panose="02020603050405020304" pitchFamily="18" charset="0"/>
                        </a:rPr>
                        <a:t> Phuong National Park is located 160 km south east of Hanoi.</a:t>
                      </a:r>
                      <a:endParaRPr lang="en-US" sz="1800" b="1">
                        <a:solidFill>
                          <a:srgbClr val="0000FF"/>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r>
              <a:tr h="73215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360680" lvl="0" indent="-360680" algn="just">
                        <a:buNone/>
                      </a:pPr>
                      <a:r>
                        <a:rPr sz="1800" b="1">
                          <a:solidFill>
                            <a:srgbClr val="FF0000"/>
                          </a:solidFill>
                          <a:latin typeface="Times New Roman" panose="02020603050405020304" pitchFamily="18" charset="0"/>
                        </a:rPr>
                        <a:t>2.</a:t>
                      </a:r>
                      <a:r>
                        <a:rPr sz="1800">
                          <a:latin typeface="Times New Roman" panose="02020603050405020304" pitchFamily="18" charset="0"/>
                        </a:rPr>
                        <a:t> </a:t>
                      </a:r>
                      <a:r>
                        <a:rPr sz="1800" b="1" err="1">
                          <a:solidFill>
                            <a:srgbClr val="0000FF"/>
                          </a:solidFill>
                          <a:latin typeface="Times New Roman" panose="02020603050405020304" pitchFamily="18" charset="0"/>
                        </a:rPr>
                        <a:t>December would be a suitable time to visit Cuc</a:t>
                      </a:r>
                      <a:r>
                        <a:rPr sz="1800" b="1">
                          <a:solidFill>
                            <a:srgbClr val="0000FF"/>
                          </a:solidFill>
                          <a:latin typeface="Times New Roman" panose="02020603050405020304" pitchFamily="18" charset="0"/>
                        </a:rPr>
                        <a:t> Phuong National Park.</a:t>
                      </a:r>
                      <a:endParaRPr lang="en-US" sz="1800" b="1">
                        <a:solidFill>
                          <a:srgbClr val="0000FF"/>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r>
              <a:tr h="73152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360680" lvl="0" indent="-360680" algn="just">
                        <a:buNone/>
                      </a:pPr>
                      <a:r>
                        <a:rPr sz="1800" b="1">
                          <a:solidFill>
                            <a:srgbClr val="FF0000"/>
                          </a:solidFill>
                          <a:latin typeface="Times New Roman" panose="02020603050405020304" pitchFamily="18" charset="0"/>
                        </a:rPr>
                        <a:t>3.</a:t>
                      </a:r>
                      <a:r>
                        <a:rPr sz="1800">
                          <a:solidFill>
                            <a:srgbClr val="FF0000"/>
                          </a:solidFill>
                          <a:latin typeface="Times New Roman" panose="02020603050405020304" pitchFamily="18" charset="0"/>
                        </a:rPr>
                        <a:t> </a:t>
                      </a:r>
                      <a:r>
                        <a:rPr sz="1800" b="1">
                          <a:solidFill>
                            <a:srgbClr val="0000FF"/>
                          </a:solidFill>
                          <a:latin typeface="Times New Roman" panose="02020603050405020304" pitchFamily="18" charset="0"/>
                        </a:rPr>
                        <a:t>Nairobi National Park, which is small, has an animal variety.</a:t>
                      </a:r>
                      <a:endParaRPr lang="en-US" sz="1800" b="1">
                        <a:solidFill>
                          <a:srgbClr val="0000FF"/>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r>
              <a:tr h="73279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360680" lvl="0" indent="-360680" algn="just">
                        <a:buNone/>
                      </a:pPr>
                      <a:r>
                        <a:rPr sz="1800" b="1">
                          <a:solidFill>
                            <a:srgbClr val="FF0000"/>
                          </a:solidFill>
                          <a:latin typeface="Times New Roman" panose="02020603050405020304" pitchFamily="18" charset="0"/>
                        </a:rPr>
                        <a:t>4.</a:t>
                      </a:r>
                      <a:r>
                        <a:rPr sz="1800">
                          <a:latin typeface="Times New Roman" panose="02020603050405020304" pitchFamily="18" charset="0"/>
                        </a:rPr>
                        <a:t> </a:t>
                      </a:r>
                      <a:r>
                        <a:rPr sz="1800" b="1">
                          <a:solidFill>
                            <a:srgbClr val="0000FF"/>
                          </a:solidFill>
                          <a:latin typeface="Times New Roman" panose="02020603050405020304" pitchFamily="18" charset="0"/>
                        </a:rPr>
                        <a:t>Everglades National Park is a sub-tropical wilderness in the south west of the USA</a:t>
                      </a:r>
                      <a:endParaRPr lang="en-US" sz="1800" b="1">
                        <a:solidFill>
                          <a:srgbClr val="0000FF"/>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r>
              <a:tr h="73152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360680" lvl="0" indent="-360680" algn="just">
                        <a:buNone/>
                      </a:pPr>
                      <a:r>
                        <a:rPr sz="1800" b="1">
                          <a:solidFill>
                            <a:srgbClr val="FF0000"/>
                          </a:solidFill>
                          <a:latin typeface="Times New Roman" panose="02020603050405020304" pitchFamily="18" charset="0"/>
                        </a:rPr>
                        <a:t>5.</a:t>
                      </a:r>
                      <a:r>
                        <a:rPr sz="1800">
                          <a:latin typeface="Times New Roman" panose="02020603050405020304" pitchFamily="18" charset="0"/>
                        </a:rPr>
                        <a:t> </a:t>
                      </a:r>
                      <a:r>
                        <a:rPr sz="1800" b="1">
                          <a:solidFill>
                            <a:srgbClr val="0000FF"/>
                          </a:solidFill>
                          <a:latin typeface="Times New Roman" panose="02020603050405020304" pitchFamily="18" charset="0"/>
                        </a:rPr>
                        <a:t>Water in Everglades National Park is not only clean but also fresh.</a:t>
                      </a:r>
                      <a:endParaRPr lang="en-US" sz="1800" b="1">
                        <a:solidFill>
                          <a:srgbClr val="0000FF"/>
                        </a:solidFill>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sz="24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hlink"/>
                        </a:buClr>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endParaRPr lang="en-US" sz="1800">
                        <a:latin typeface="Times New Roman" panose="02020603050405020304" pitchFamily="18" charset="0"/>
                      </a:endParaRPr>
                    </a:p>
                  </a:txBody>
                  <a:tcPr anchor="ctr">
                    <a:lnL w="19050" cap="flat" cmpd="sng">
                      <a:solidFill>
                        <a:srgbClr val="FF0000"/>
                      </a:solidFill>
                      <a:prstDash val="solid"/>
                      <a:headEnd type="none" w="med" len="med"/>
                      <a:tailEnd type="none" w="med" len="med"/>
                    </a:lnL>
                    <a:lnR w="19050" cap="flat" cmpd="sng">
                      <a:solidFill>
                        <a:srgbClr val="FF0000"/>
                      </a:solidFill>
                      <a:prstDash val="solid"/>
                      <a:headEnd type="none" w="med" len="med"/>
                      <a:tailEnd type="none" w="med" len="med"/>
                    </a:lnR>
                    <a:lnT w="19050" cap="flat" cmpd="sng">
                      <a:solidFill>
                        <a:srgbClr val="FF0000"/>
                      </a:solidFill>
                      <a:prstDash val="solid"/>
                      <a:headEnd type="none" w="med" len="med"/>
                      <a:tailEnd type="none" w="med" len="med"/>
                    </a:lnT>
                    <a:lnB w="19050" cap="flat" cmpd="sng">
                      <a:solidFill>
                        <a:srgbClr val="FF0000"/>
                      </a:solidFill>
                      <a:prstDash val="solid"/>
                      <a:headEnd type="none" w="med" len="med"/>
                      <a:tailEnd type="none" w="med" len="med"/>
                    </a:lnB>
                    <a:lnTlToBr>
                      <a:noFill/>
                    </a:lnTlToBr>
                    <a:lnBlToTr>
                      <a:noFill/>
                    </a:lnBlToTr>
                    <a:solidFill>
                      <a:srgbClr val="006600"/>
                    </a:solidFill>
                  </a:tcPr>
                </a:tc>
              </a:tr>
            </a:tbl>
          </a:graphicData>
        </a:graphic>
      </p:graphicFrame>
      <p:sp>
        <p:nvSpPr>
          <p:cNvPr id="328800" name="Text Box 328799"/>
          <p:cNvSpPr txBox="1"/>
          <p:nvPr/>
        </p:nvSpPr>
        <p:spPr>
          <a:xfrm>
            <a:off x="8402320" y="2822575"/>
            <a:ext cx="607695" cy="706755"/>
          </a:xfrm>
          <a:prstGeom prst="rect">
            <a:avLst/>
          </a:prstGeom>
          <a:noFill/>
          <a:ln w="9525">
            <a:noFill/>
          </a:ln>
        </p:spPr>
        <p:txBody>
          <a:bodyPr wrap="square" anchor="ctr">
            <a:spAutoFit/>
          </a:bodyPr>
          <a:lstStyle/>
          <a:p>
            <a:pPr algn="ctr">
              <a:spcBef>
                <a:spcPct val="50000"/>
              </a:spcBef>
            </a:pPr>
            <a:r>
              <a:rPr sz="4000" b="1">
                <a:solidFill>
                  <a:schemeClr val="bg1"/>
                </a:solidFill>
                <a:latin typeface="Times New Roman" panose="02020603050405020304" pitchFamily="18" charset="0"/>
                <a:sym typeface="Wingdings 2" panose="05020102010507070707" pitchFamily="18" charset="2"/>
              </a:rPr>
              <a:t></a:t>
            </a:r>
          </a:p>
        </p:txBody>
      </p:sp>
      <p:sp>
        <p:nvSpPr>
          <p:cNvPr id="328801" name="Text Box 328800"/>
          <p:cNvSpPr txBox="1"/>
          <p:nvPr/>
        </p:nvSpPr>
        <p:spPr>
          <a:xfrm>
            <a:off x="8430895" y="5114925"/>
            <a:ext cx="607695" cy="706755"/>
          </a:xfrm>
          <a:prstGeom prst="rect">
            <a:avLst/>
          </a:prstGeom>
          <a:noFill/>
          <a:ln w="9525">
            <a:noFill/>
          </a:ln>
        </p:spPr>
        <p:txBody>
          <a:bodyPr wrap="square" anchor="ctr">
            <a:spAutoFit/>
          </a:bodyPr>
          <a:lstStyle/>
          <a:p>
            <a:pPr algn="ctr">
              <a:spcBef>
                <a:spcPct val="50000"/>
              </a:spcBef>
            </a:pPr>
            <a:r>
              <a:rPr sz="4000" b="1">
                <a:solidFill>
                  <a:schemeClr val="bg1"/>
                </a:solidFill>
                <a:latin typeface="Times New Roman" panose="02020603050405020304" pitchFamily="18" charset="0"/>
                <a:sym typeface="Wingdings 2" panose="05020102010507070707" pitchFamily="18" charset="2"/>
              </a:rPr>
              <a:t></a:t>
            </a:r>
          </a:p>
        </p:txBody>
      </p:sp>
      <p:sp>
        <p:nvSpPr>
          <p:cNvPr id="328802" name="Text Box 328801"/>
          <p:cNvSpPr txBox="1"/>
          <p:nvPr/>
        </p:nvSpPr>
        <p:spPr>
          <a:xfrm>
            <a:off x="7794625" y="3658870"/>
            <a:ext cx="607695" cy="706755"/>
          </a:xfrm>
          <a:prstGeom prst="rect">
            <a:avLst/>
          </a:prstGeom>
          <a:noFill/>
          <a:ln w="9525">
            <a:noFill/>
          </a:ln>
        </p:spPr>
        <p:txBody>
          <a:bodyPr wrap="square" anchor="ctr">
            <a:spAutoFit/>
          </a:bodyPr>
          <a:lstStyle/>
          <a:p>
            <a:pPr algn="ctr">
              <a:spcBef>
                <a:spcPct val="50000"/>
              </a:spcBef>
            </a:pPr>
            <a:r>
              <a:rPr sz="4000" b="1">
                <a:solidFill>
                  <a:schemeClr val="bg1"/>
                </a:solidFill>
                <a:latin typeface="Times New Roman" panose="02020603050405020304" pitchFamily="18" charset="0"/>
                <a:sym typeface="Wingdings 2" panose="05020102010507070707" pitchFamily="18" charset="2"/>
              </a:rPr>
              <a:t></a:t>
            </a:r>
          </a:p>
        </p:txBody>
      </p:sp>
      <p:sp>
        <p:nvSpPr>
          <p:cNvPr id="328803" name="Text Box 328802"/>
          <p:cNvSpPr txBox="1"/>
          <p:nvPr/>
        </p:nvSpPr>
        <p:spPr>
          <a:xfrm>
            <a:off x="7794625" y="4365625"/>
            <a:ext cx="607695" cy="706755"/>
          </a:xfrm>
          <a:prstGeom prst="rect">
            <a:avLst/>
          </a:prstGeom>
          <a:noFill/>
          <a:ln w="9525">
            <a:noFill/>
          </a:ln>
        </p:spPr>
        <p:txBody>
          <a:bodyPr wrap="square" anchor="ctr">
            <a:spAutoFit/>
          </a:bodyPr>
          <a:lstStyle/>
          <a:p>
            <a:pPr algn="ctr">
              <a:spcBef>
                <a:spcPct val="50000"/>
              </a:spcBef>
            </a:pPr>
            <a:r>
              <a:rPr sz="4000" b="1">
                <a:solidFill>
                  <a:schemeClr val="bg1"/>
                </a:solidFill>
                <a:latin typeface="Times New Roman" panose="02020603050405020304" pitchFamily="18" charset="0"/>
                <a:sym typeface="Wingdings 2" panose="05020102010507070707" pitchFamily="18" charset="2"/>
              </a:rPr>
              <a:t></a:t>
            </a:r>
          </a:p>
        </p:txBody>
      </p:sp>
      <p:sp>
        <p:nvSpPr>
          <p:cNvPr id="328804" name="Text Box 328803"/>
          <p:cNvSpPr txBox="1"/>
          <p:nvPr/>
        </p:nvSpPr>
        <p:spPr>
          <a:xfrm>
            <a:off x="8430895" y="5969000"/>
            <a:ext cx="607695" cy="706755"/>
          </a:xfrm>
          <a:prstGeom prst="rect">
            <a:avLst/>
          </a:prstGeom>
          <a:noFill/>
          <a:ln w="9525">
            <a:noFill/>
          </a:ln>
        </p:spPr>
        <p:txBody>
          <a:bodyPr wrap="square" anchor="ctr">
            <a:spAutoFit/>
          </a:bodyPr>
          <a:lstStyle/>
          <a:p>
            <a:pPr algn="ctr">
              <a:spcBef>
                <a:spcPct val="50000"/>
              </a:spcBef>
            </a:pPr>
            <a:r>
              <a:rPr sz="4000" b="1">
                <a:solidFill>
                  <a:schemeClr val="bg1"/>
                </a:solidFill>
                <a:latin typeface="Times New Roman" panose="02020603050405020304" pitchFamily="18" charset="0"/>
                <a:sym typeface="Wingdings 2" panose="05020102010507070707" pitchFamily="18" charset="2"/>
              </a:rPr>
              <a:t></a:t>
            </a:r>
          </a:p>
        </p:txBody>
      </p:sp>
      <p:sp>
        <p:nvSpPr>
          <p:cNvPr id="10" name="Right Arrow 9">
            <a:hlinkClick r:id="rId5" action="ppaction://hlinksldjump"/>
          </p:cNvPr>
          <p:cNvSpPr/>
          <p:nvPr/>
        </p:nvSpPr>
        <p:spPr>
          <a:xfrm>
            <a:off x="457200" y="3048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checkerboard(across)">
                                      <p:cBhvr>
                                        <p:cTn id="7" dur="500"/>
                                        <p:tgtEl>
                                          <p:spTgt spid="11366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xit" presetSubtype="4" fill="hold" grpId="0" nodeType="clickEffect">
                                  <p:stCondLst>
                                    <p:cond delay="0"/>
                                  </p:stCondLst>
                                  <p:childTnLst>
                                    <p:anim calcmode="lin" valueType="num">
                                      <p:cBhvr additive="base">
                                        <p:cTn id="11" dur="1000"/>
                                        <p:tgtEl>
                                          <p:spTgt spid="4"/>
                                        </p:tgtEl>
                                        <p:attrNameLst>
                                          <p:attrName>ppt_x</p:attrName>
                                        </p:attrNameLst>
                                      </p:cBhvr>
                                      <p:tavLst>
                                        <p:tav tm="0">
                                          <p:val>
                                            <p:strVal val="ppt_x"/>
                                          </p:val>
                                        </p:tav>
                                        <p:tav tm="100000">
                                          <p:val>
                                            <p:strVal val="ppt_x"/>
                                          </p:val>
                                        </p:tav>
                                      </p:tavLst>
                                    </p:anim>
                                    <p:anim calcmode="lin" valueType="num">
                                      <p:cBhvr additive="base">
                                        <p:cTn id="12" dur="1000"/>
                                        <p:tgtEl>
                                          <p:spTgt spid="4"/>
                                        </p:tgtEl>
                                        <p:attrNameLst>
                                          <p:attrName>ppt_y</p:attrName>
                                        </p:attrNameLst>
                                      </p:cBhvr>
                                      <p:tavLst>
                                        <p:tav tm="0">
                                          <p:val>
                                            <p:strVal val="ppt_y"/>
                                          </p:val>
                                        </p:tav>
                                        <p:tav tm="100000">
                                          <p:val>
                                            <p:strVal val="1+ppt_h/2"/>
                                          </p:val>
                                        </p:tav>
                                      </p:tavLst>
                                    </p:anim>
                                    <p:set>
                                      <p:cBhvr>
                                        <p:cTn id="13" dur="1" fill="hold">
                                          <p:stCondLst>
                                            <p:cond delay="1000"/>
                                          </p:stCondLst>
                                        </p:cTn>
                                        <p:tgtEl>
                                          <p:spTgt spid="4"/>
                                        </p:tgtEl>
                                        <p:attrNameLst>
                                          <p:attrName>style.visibility</p:attrName>
                                        </p:attrNameLst>
                                      </p:cBhvr>
                                      <p:to>
                                        <p:strVal val="hidden"/>
                                      </p:to>
                                    </p:set>
                                  </p:childTnLst>
                                </p:cTn>
                              </p:par>
                              <p:par>
                                <p:cTn id="14" presetID="7" presetClass="exit" presetSubtype="4" fill="hold" grpId="0" nodeType="withEffect">
                                  <p:stCondLst>
                                    <p:cond delay="0"/>
                                  </p:stCondLst>
                                  <p:childTnLst>
                                    <p:anim calcmode="lin" valueType="num">
                                      <p:cBhvr additive="base">
                                        <p:cTn id="15" dur="500"/>
                                        <p:tgtEl>
                                          <p:spTgt spid="7"/>
                                        </p:tgtEl>
                                        <p:attrNameLst>
                                          <p:attrName>ppt_x</p:attrName>
                                        </p:attrNameLst>
                                      </p:cBhvr>
                                      <p:tavLst>
                                        <p:tav tm="0">
                                          <p:val>
                                            <p:strVal val="ppt_x"/>
                                          </p:val>
                                        </p:tav>
                                        <p:tav tm="100000">
                                          <p:val>
                                            <p:strVal val="ppt_x"/>
                                          </p:val>
                                        </p:tav>
                                      </p:tavLst>
                                    </p:anim>
                                    <p:anim calcmode="lin" valueType="num">
                                      <p:cBhvr additive="base">
                                        <p:cTn id="16" dur="500"/>
                                        <p:tgtEl>
                                          <p:spTgt spid="7"/>
                                        </p:tgtEl>
                                        <p:attrNameLst>
                                          <p:attrName>ppt_y</p:attrName>
                                        </p:attrNameLst>
                                      </p:cBhvr>
                                      <p:tavLst>
                                        <p:tav tm="0">
                                          <p:val>
                                            <p:strVal val="ppt_y"/>
                                          </p:val>
                                        </p:tav>
                                        <p:tav tm="100000">
                                          <p:val>
                                            <p:strVal val="1+ppt_h/2"/>
                                          </p:val>
                                        </p:tav>
                                      </p:tavLst>
                                    </p:anim>
                                    <p:set>
                                      <p:cBhvr>
                                        <p:cTn id="17" dur="1" fill="hold">
                                          <p:stCondLst>
                                            <p:cond delay="500"/>
                                          </p:stCondLst>
                                        </p:cTn>
                                        <p:tgtEl>
                                          <p:spTgt spid="7"/>
                                        </p:tgtEl>
                                        <p:attrNameLst>
                                          <p:attrName>style.visibility</p:attrName>
                                        </p:attrNameLst>
                                      </p:cBhvr>
                                      <p:to>
                                        <p:strVal val="hidden"/>
                                      </p:to>
                                    </p:set>
                                  </p:childTnLst>
                                </p:cTn>
                              </p:par>
                              <p:par>
                                <p:cTn id="18" presetID="7" presetClass="exit" presetSubtype="4" fill="hold" grpId="0" nodeType="withEffect">
                                  <p:stCondLst>
                                    <p:cond delay="0"/>
                                  </p:stCondLst>
                                  <p:childTnLst>
                                    <p:anim calcmode="lin" valueType="num">
                                      <p:cBhvr additive="base">
                                        <p:cTn id="19" dur="1000"/>
                                        <p:tgtEl>
                                          <p:spTgt spid="9"/>
                                        </p:tgtEl>
                                        <p:attrNameLst>
                                          <p:attrName>ppt_x</p:attrName>
                                        </p:attrNameLst>
                                      </p:cBhvr>
                                      <p:tavLst>
                                        <p:tav tm="0">
                                          <p:val>
                                            <p:strVal val="ppt_x"/>
                                          </p:val>
                                        </p:tav>
                                        <p:tav tm="100000">
                                          <p:val>
                                            <p:strVal val="ppt_x"/>
                                          </p:val>
                                        </p:tav>
                                      </p:tavLst>
                                    </p:anim>
                                    <p:anim calcmode="lin" valueType="num">
                                      <p:cBhvr additive="base">
                                        <p:cTn id="20" dur="1000"/>
                                        <p:tgtEl>
                                          <p:spTgt spid="9"/>
                                        </p:tgtEl>
                                        <p:attrNameLst>
                                          <p:attrName>ppt_y</p:attrName>
                                        </p:attrNameLst>
                                      </p:cBhvr>
                                      <p:tavLst>
                                        <p:tav tm="0">
                                          <p:val>
                                            <p:strVal val="ppt_y"/>
                                          </p:val>
                                        </p:tav>
                                        <p:tav tm="100000">
                                          <p:val>
                                            <p:strVal val="1+ppt_h/2"/>
                                          </p:val>
                                        </p:tav>
                                      </p:tavLst>
                                    </p:anim>
                                    <p:set>
                                      <p:cBhvr>
                                        <p:cTn id="21" dur="1" fill="hold">
                                          <p:stCondLst>
                                            <p:cond delay="1000"/>
                                          </p:stCondLst>
                                        </p:cTn>
                                        <p:tgtEl>
                                          <p:spTgt spid="9"/>
                                        </p:tgtEl>
                                        <p:attrNameLst>
                                          <p:attrName>style.visibility</p:attrName>
                                        </p:attrNameLst>
                                      </p:cBhvr>
                                      <p:to>
                                        <p:strVal val="hidden"/>
                                      </p:to>
                                    </p:se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28816"/>
                                        </p:tgtEl>
                                        <p:attrNameLst>
                                          <p:attrName>style.visibility</p:attrName>
                                        </p:attrNameLst>
                                      </p:cBhvr>
                                      <p:to>
                                        <p:strVal val="visible"/>
                                      </p:to>
                                    </p:set>
                                    <p:animEffect transition="in" filter="barn(inHorizontal)">
                                      <p:cBhvr>
                                        <p:cTn id="32" dur="500"/>
                                        <p:tgtEl>
                                          <p:spTgt spid="3288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8800"/>
                                        </p:tgtEl>
                                        <p:attrNameLst>
                                          <p:attrName>style.visibility</p:attrName>
                                        </p:attrNameLst>
                                      </p:cBhvr>
                                      <p:to>
                                        <p:strVal val="visible"/>
                                      </p:to>
                                    </p:set>
                                    <p:animEffect transition="in" filter="wipe(down)">
                                      <p:cBhvr>
                                        <p:cTn id="37" dur="500"/>
                                        <p:tgtEl>
                                          <p:spTgt spid="3288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8802"/>
                                        </p:tgtEl>
                                        <p:attrNameLst>
                                          <p:attrName>style.visibility</p:attrName>
                                        </p:attrNameLst>
                                      </p:cBhvr>
                                      <p:to>
                                        <p:strVal val="visible"/>
                                      </p:to>
                                    </p:set>
                                    <p:animEffect transition="in" filter="wipe(down)">
                                      <p:cBhvr>
                                        <p:cTn id="42" dur="500"/>
                                        <p:tgtEl>
                                          <p:spTgt spid="3288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8803"/>
                                        </p:tgtEl>
                                        <p:attrNameLst>
                                          <p:attrName>style.visibility</p:attrName>
                                        </p:attrNameLst>
                                      </p:cBhvr>
                                      <p:to>
                                        <p:strVal val="visible"/>
                                      </p:to>
                                    </p:set>
                                    <p:animEffect transition="in" filter="wipe(down)">
                                      <p:cBhvr>
                                        <p:cTn id="47" dur="500"/>
                                        <p:tgtEl>
                                          <p:spTgt spid="32880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8801"/>
                                        </p:tgtEl>
                                        <p:attrNameLst>
                                          <p:attrName>style.visibility</p:attrName>
                                        </p:attrNameLst>
                                      </p:cBhvr>
                                      <p:to>
                                        <p:strVal val="visible"/>
                                      </p:to>
                                    </p:set>
                                    <p:animEffect transition="in" filter="wipe(down)">
                                      <p:cBhvr>
                                        <p:cTn id="52" dur="500"/>
                                        <p:tgtEl>
                                          <p:spTgt spid="32880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8804"/>
                                        </p:tgtEl>
                                        <p:attrNameLst>
                                          <p:attrName>style.visibility</p:attrName>
                                        </p:attrNameLst>
                                      </p:cBhvr>
                                      <p:to>
                                        <p:strVal val="visible"/>
                                      </p:to>
                                    </p:set>
                                    <p:animEffect transition="in" filter="wipe(down)">
                                      <p:cBhvr>
                                        <p:cTn id="57" dur="500"/>
                                        <p:tgtEl>
                                          <p:spTgt spid="328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3667" grpId="0" animBg="1"/>
      <p:bldP spid="328800" grpId="0"/>
      <p:bldP spid="328801" grpId="0"/>
      <p:bldP spid="328802" grpId="0"/>
      <p:bldP spid="328803" grpId="0"/>
      <p:bldP spid="3288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slide-dep-70_023220937"/>
          <p:cNvPicPr>
            <a:picLocks noChangeAspect="1"/>
          </p:cNvPicPr>
          <p:nvPr/>
        </p:nvPicPr>
        <p:blipFill>
          <a:blip r:embed="rId2"/>
          <a:stretch>
            <a:fillRect/>
          </a:stretch>
        </p:blipFill>
        <p:spPr>
          <a:xfrm>
            <a:off x="-457200" y="-342900"/>
            <a:ext cx="10058400" cy="7543800"/>
          </a:xfrm>
          <a:prstGeom prst="rect">
            <a:avLst/>
          </a:prstGeom>
        </p:spPr>
      </p:pic>
      <p:sp>
        <p:nvSpPr>
          <p:cNvPr id="2" name="Text Box 1"/>
          <p:cNvSpPr txBox="1"/>
          <p:nvPr/>
        </p:nvSpPr>
        <p:spPr>
          <a:xfrm>
            <a:off x="260985" y="336550"/>
            <a:ext cx="8622665" cy="6739255"/>
          </a:xfrm>
          <a:prstGeom prst="rect">
            <a:avLst/>
          </a:prstGeom>
          <a:noFill/>
        </p:spPr>
        <p:txBody>
          <a:bodyPr wrap="square" rtlCol="0">
            <a:spAutoFit/>
          </a:bodyPr>
          <a:lstStyle/>
          <a:p>
            <a:r>
              <a:rPr lang="en-US"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sym typeface="+mn-ea"/>
              </a:rPr>
              <a:t>Cuc Phuong National Park, Vietnam</a:t>
            </a:r>
            <a:endParaRPr 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r>
              <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sym typeface="+mn-ea"/>
              </a:rPr>
              <a:t>Cuc Phuong National Park is located 160 kilometres south west of Hanoi. It is the first of Vietnam's nine national parks to be established, and it contains over 200 square kilometres of rainforest. Tourists go there to study butterflies, visit caves, hike mountains and look at the 1,000-year-old tree. The best time to visit the park is during the dry season, from October to April, the rainy season is over.</a:t>
            </a:r>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r>
              <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sym typeface="+mn-ea"/>
              </a:rPr>
              <a:t>Nairobi National Park, Kenya</a:t>
            </a:r>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r>
              <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sym typeface="+mn-ea"/>
              </a:rPr>
              <a:t>Nairobi National Park is Kenya's smallest park, but you may be surprised at the large variety of animals that live there. Visitors, especially children, can go there to learn how to recognise the different species of animals and plants. They also learn about the habits of animals and how one species is dependent upon another for survival. An interesting feature of this park is the Orphanage, where lots of orphaned or abandoned animals are taken care of.</a:t>
            </a:r>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r>
              <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sym typeface="+mn-ea"/>
              </a:rPr>
              <a:t>Everglades National Park, USA</a:t>
            </a:r>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r>
              <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sym typeface="+mn-ea"/>
              </a:rPr>
              <a:t>Everglades National Park is a sub-tropical wilderness in the southeastern United States. This national park is special because it has plants and animals from both tropical and temperate zones. Due to an increase in population and the use of nearby land for farming, there are toxic levels of chemicals in the water. This contamination has threatened the park and many of the animals in it.</a:t>
            </a:r>
            <a:endParaRPr 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r>
              <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sym typeface="+mn-ea"/>
              </a:rPr>
              <a:t>when </a:t>
            </a:r>
            <a:endParaRPr lang="en-US" b="1">
              <a:ln w="12700">
                <a:solidFill>
                  <a:schemeClr val="tx2">
                    <a:lumMod val="75000"/>
                  </a:schemeClr>
                </a:solidFill>
                <a:prstDash val="solid"/>
              </a:ln>
              <a:solidFill>
                <a:schemeClr val="accent5"/>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cxnSp>
        <p:nvCxnSpPr>
          <p:cNvPr id="4" name="Straight Connector 3"/>
          <p:cNvCxnSpPr/>
          <p:nvPr/>
        </p:nvCxnSpPr>
        <p:spPr>
          <a:xfrm>
            <a:off x="457200" y="914400"/>
            <a:ext cx="769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Left Arrow 4">
            <a:hlinkClick r:id="rId3" action="ppaction://hlinksldjump"/>
          </p:cNvPr>
          <p:cNvSpPr/>
          <p:nvPr/>
        </p:nvSpPr>
        <p:spPr>
          <a:xfrm>
            <a:off x="7543800" y="6324600"/>
            <a:ext cx="9144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1000" y="20574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2895600"/>
            <a:ext cx="76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68750" y="3111500"/>
            <a:ext cx="1441450" cy="127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62000" y="3429000"/>
            <a:ext cx="41148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0050" y="5029200"/>
            <a:ext cx="2647950"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81400" y="5334000"/>
            <a:ext cx="259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67200" y="6172200"/>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64008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92850" y="5321300"/>
            <a:ext cx="2025650"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3"/>
          <a:stretch>
            <a:fillRect/>
          </a:stretch>
        </p:blipFill>
        <p:spPr>
          <a:xfrm>
            <a:off x="0" y="0"/>
            <a:ext cx="9144000" cy="6858000"/>
          </a:xfrm>
          <a:prstGeom prst="rect">
            <a:avLst/>
          </a:prstGeom>
        </p:spPr>
      </p:pic>
      <p:pic>
        <p:nvPicPr>
          <p:cNvPr id="102406" name="WordArt 4"/>
          <p:cNvPicPr/>
          <p:nvPr/>
        </p:nvPicPr>
        <p:blipFill>
          <a:blip r:embed="rId4"/>
          <a:stretch>
            <a:fillRect/>
          </a:stretch>
        </p:blipFill>
        <p:spPr>
          <a:xfrm>
            <a:off x="2350770"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50135"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985"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13360" y="1256665"/>
            <a:ext cx="1932305" cy="829945"/>
          </a:xfrm>
          <a:prstGeom prst="rect">
            <a:avLst/>
          </a:prstGeom>
          <a:blipFill>
            <a:blip r:embed="rId5"/>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5" name="Text Box 4"/>
          <p:cNvSpPr txBox="1"/>
          <p:nvPr/>
        </p:nvSpPr>
        <p:spPr>
          <a:xfrm>
            <a:off x="205740" y="2186940"/>
            <a:ext cx="1932305" cy="829945"/>
          </a:xfrm>
          <a:prstGeom prst="rect">
            <a:avLst/>
          </a:prstGeom>
          <a:blipFill rotWithShape="1">
            <a:blip r:embed="rId5"/>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B. While you read</a:t>
            </a:r>
          </a:p>
        </p:txBody>
      </p:sp>
      <p:sp>
        <p:nvSpPr>
          <p:cNvPr id="7" name="Text Box 6"/>
          <p:cNvSpPr txBox="1"/>
          <p:nvPr/>
        </p:nvSpPr>
        <p:spPr>
          <a:xfrm>
            <a:off x="206375" y="3198495"/>
            <a:ext cx="174244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1</a:t>
            </a:r>
          </a:p>
        </p:txBody>
      </p:sp>
      <p:sp>
        <p:nvSpPr>
          <p:cNvPr id="8" name="Text Box 7"/>
          <p:cNvSpPr txBox="1"/>
          <p:nvPr/>
        </p:nvSpPr>
        <p:spPr>
          <a:xfrm>
            <a:off x="206375" y="3761105"/>
            <a:ext cx="1757045"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2</a:t>
            </a:r>
          </a:p>
        </p:txBody>
      </p:sp>
      <p:sp>
        <p:nvSpPr>
          <p:cNvPr id="9" name="Text Box 8"/>
          <p:cNvSpPr txBox="1"/>
          <p:nvPr/>
        </p:nvSpPr>
        <p:spPr>
          <a:xfrm>
            <a:off x="213360" y="4336415"/>
            <a:ext cx="172847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3</a:t>
            </a:r>
          </a:p>
        </p:txBody>
      </p:sp>
      <p:sp>
        <p:nvSpPr>
          <p:cNvPr id="113667" name="Title 113666"/>
          <p:cNvSpPr>
            <a:spLocks noGrp="1"/>
          </p:cNvSpPr>
          <p:nvPr/>
        </p:nvSpPr>
        <p:spPr>
          <a:xfrm>
            <a:off x="2350770" y="1125220"/>
            <a:ext cx="6793230" cy="598805"/>
          </a:xfrm>
          <a:prstGeom prst="rect">
            <a:avLst/>
          </a:prstGeom>
          <a:solidFill>
            <a:schemeClr val="tx2">
              <a:lumMod val="20000"/>
              <a:lumOff val="80000"/>
            </a:schemeClr>
          </a:solid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1884680" indent="-1884680" algn="just"/>
            <a:r>
              <a:rPr sz="2000" b="1" u="sng">
                <a:solidFill>
                  <a:srgbClr val="A50021"/>
                </a:solidFill>
                <a:latin typeface="Arial" panose="020B0604020202020204" pitchFamily="34" charset="0"/>
                <a:cs typeface="Arial" panose="020B0604020202020204" pitchFamily="34" charset="0"/>
                <a:sym typeface="Wingdings" panose="05000000000000000000" pitchFamily="2" charset="2"/>
              </a:rPr>
              <a:t>Activity </a:t>
            </a:r>
            <a:r>
              <a:rPr lang="en-US" sz="2000" b="1" u="sng">
                <a:solidFill>
                  <a:srgbClr val="A50021"/>
                </a:solidFill>
                <a:latin typeface="Arial" panose="020B0604020202020204" pitchFamily="34" charset="0"/>
                <a:cs typeface="Arial" panose="020B0604020202020204" pitchFamily="34" charset="0"/>
                <a:sym typeface="Wingdings" panose="05000000000000000000" pitchFamily="2" charset="2"/>
              </a:rPr>
              <a:t>3</a:t>
            </a:r>
            <a:r>
              <a:rPr sz="2000" b="1">
                <a:solidFill>
                  <a:srgbClr val="A50021"/>
                </a:solidFill>
                <a:latin typeface="Arial" panose="020B0604020202020204" pitchFamily="34" charset="0"/>
                <a:cs typeface="Arial" panose="020B0604020202020204" pitchFamily="34" charset="0"/>
                <a:sym typeface="+mn-ea"/>
              </a:rPr>
              <a:t>:</a:t>
            </a:r>
            <a:r>
              <a:rPr sz="2000">
                <a:latin typeface="Arial" panose="020B0604020202020204" pitchFamily="34" charset="0"/>
                <a:cs typeface="Arial" panose="020B0604020202020204" pitchFamily="34" charset="0"/>
                <a:sym typeface="+mn-ea"/>
              </a:rPr>
              <a:t> </a:t>
            </a:r>
            <a:r>
              <a:rPr lang="en-US" sz="2000">
                <a:solidFill>
                  <a:srgbClr val="FF3300"/>
                </a:solidFill>
                <a:latin typeface="Arial" panose="020B0604020202020204" pitchFamily="34" charset="0"/>
                <a:cs typeface="Arial" panose="020B0604020202020204" pitchFamily="34" charset="0"/>
                <a:sym typeface="+mn-ea"/>
              </a:rPr>
              <a:t>Do the matching</a:t>
            </a:r>
            <a:endParaRPr lang="en-US" sz="2000">
              <a:solidFill>
                <a:schemeClr val="tx1"/>
              </a:solidFill>
              <a:latin typeface="Arial" panose="020B0604020202020204" pitchFamily="34" charset="0"/>
              <a:cs typeface="Arial" panose="020B0604020202020204" pitchFamily="34" charset="0"/>
            </a:endParaRPr>
          </a:p>
        </p:txBody>
      </p:sp>
      <p:sp>
        <p:nvSpPr>
          <p:cNvPr id="23556" name="Text Box 23555"/>
          <p:cNvSpPr txBox="1"/>
          <p:nvPr/>
        </p:nvSpPr>
        <p:spPr>
          <a:xfrm>
            <a:off x="5972810" y="5365750"/>
            <a:ext cx="3257550" cy="383540"/>
          </a:xfrm>
          <a:prstGeom prst="rect">
            <a:avLst/>
          </a:prstGeom>
          <a:noFill/>
          <a:ln w="9525">
            <a:noFill/>
          </a:ln>
        </p:spPr>
        <p:txBody>
          <a:bodyPr wrap="square" anchor="t">
            <a:spAutoFit/>
          </a:bodyPr>
          <a:lstStyle/>
          <a:p>
            <a:pPr>
              <a:spcBef>
                <a:spcPct val="50000"/>
              </a:spcBef>
            </a:pPr>
            <a:r>
              <a:rPr lang="en-US" sz="1900" b="1">
                <a:solidFill>
                  <a:srgbClr val="000099"/>
                </a:solidFill>
                <a:latin typeface="Arial" panose="020B0604020202020204" pitchFamily="34" charset="0"/>
                <a:cs typeface="Arial" panose="020B0604020202020204" pitchFamily="34" charset="0"/>
              </a:rPr>
              <a:t>4- </a:t>
            </a:r>
            <a:r>
              <a:rPr lang="en-US" sz="1900" b="1">
                <a:solidFill>
                  <a:srgbClr val="FF0066"/>
                </a:solidFill>
                <a:latin typeface="Arial" panose="020B0604020202020204" pitchFamily="34" charset="0"/>
                <a:cs typeface="Arial" panose="020B0604020202020204" pitchFamily="34" charset="0"/>
              </a:rPr>
              <a:t>Old trees and butterflies</a:t>
            </a:r>
            <a:endParaRPr lang="en-US" sz="1900" b="1">
              <a:solidFill>
                <a:srgbClr val="FF0066"/>
              </a:solidFill>
              <a:latin typeface="Arial" panose="020B0604020202020204" pitchFamily="34" charset="0"/>
              <a:ea typeface="Arial" panose="020B0604020202020204" pitchFamily="34" charset="0"/>
              <a:cs typeface="Arial" panose="020B0604020202020204" pitchFamily="34" charset="0"/>
            </a:endParaRPr>
          </a:p>
        </p:txBody>
      </p:sp>
      <p:sp>
        <p:nvSpPr>
          <p:cNvPr id="23557" name="Text Box 23556"/>
          <p:cNvSpPr txBox="1"/>
          <p:nvPr/>
        </p:nvSpPr>
        <p:spPr>
          <a:xfrm>
            <a:off x="5782310" y="6351270"/>
            <a:ext cx="4343400" cy="383540"/>
          </a:xfrm>
          <a:prstGeom prst="rect">
            <a:avLst/>
          </a:prstGeom>
          <a:noFill/>
          <a:ln w="9525">
            <a:noFill/>
          </a:ln>
        </p:spPr>
        <p:txBody>
          <a:bodyPr anchor="t">
            <a:spAutoFit/>
          </a:bodyPr>
          <a:lstStyle/>
          <a:p>
            <a:pPr>
              <a:spcBef>
                <a:spcPct val="50000"/>
              </a:spcBef>
            </a:pPr>
            <a:r>
              <a:rPr lang="en-US" sz="1900" b="1">
                <a:solidFill>
                  <a:srgbClr val="000099"/>
                </a:solidFill>
                <a:latin typeface="Arial" panose="020B0604020202020204" pitchFamily="34" charset="0"/>
                <a:cs typeface="Arial" panose="020B0604020202020204" pitchFamily="34" charset="0"/>
              </a:rPr>
              <a:t>6- Mountains and caves </a:t>
            </a:r>
            <a:endParaRPr lang="en-US" sz="1900" b="1">
              <a:solidFill>
                <a:srgbClr val="000099"/>
              </a:solidFill>
              <a:latin typeface="Arial" panose="020B0604020202020204" pitchFamily="34" charset="0"/>
              <a:ea typeface="Arial" panose="020B0604020202020204" pitchFamily="34" charset="0"/>
              <a:cs typeface="Arial" panose="020B0604020202020204" pitchFamily="34" charset="0"/>
            </a:endParaRPr>
          </a:p>
        </p:txBody>
      </p:sp>
      <p:sp>
        <p:nvSpPr>
          <p:cNvPr id="23558" name="Text Box 23557"/>
          <p:cNvSpPr txBox="1"/>
          <p:nvPr/>
        </p:nvSpPr>
        <p:spPr>
          <a:xfrm>
            <a:off x="5972810" y="5749290"/>
            <a:ext cx="3962400" cy="645160"/>
          </a:xfrm>
          <a:prstGeom prst="rect">
            <a:avLst/>
          </a:prstGeom>
          <a:noFill/>
          <a:ln w="9525">
            <a:noFill/>
          </a:ln>
        </p:spPr>
        <p:txBody>
          <a:bodyPr anchor="t">
            <a:spAutoFit/>
          </a:bodyPr>
          <a:lstStyle/>
          <a:p>
            <a:pPr>
              <a:spcBef>
                <a:spcPct val="50000"/>
              </a:spcBef>
            </a:pPr>
            <a:r>
              <a:rPr lang="en-US" b="1">
                <a:solidFill>
                  <a:schemeClr val="tx1"/>
                </a:solidFill>
                <a:latin typeface="Arial" panose="020B0604020202020204" pitchFamily="34" charset="0"/>
                <a:cs typeface="Arial" panose="020B0604020202020204" pitchFamily="34" charset="0"/>
              </a:rPr>
              <a:t>5- Orphaned and abandoned animals </a:t>
            </a:r>
            <a:endParaRPr lang="en-US" b="1">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23559" name="Text Box 23558"/>
          <p:cNvSpPr txBox="1"/>
          <p:nvPr/>
        </p:nvSpPr>
        <p:spPr>
          <a:xfrm>
            <a:off x="2350135" y="6424930"/>
            <a:ext cx="3171190" cy="383540"/>
          </a:xfrm>
          <a:prstGeom prst="rect">
            <a:avLst/>
          </a:prstGeom>
          <a:noFill/>
          <a:ln w="9525">
            <a:noFill/>
          </a:ln>
        </p:spPr>
        <p:txBody>
          <a:bodyPr wrap="square" anchor="t">
            <a:spAutoFit/>
          </a:bodyPr>
          <a:lstStyle/>
          <a:p>
            <a:pPr>
              <a:spcBef>
                <a:spcPct val="50000"/>
              </a:spcBef>
            </a:pPr>
            <a:r>
              <a:rPr lang="en-US" sz="1900" b="1">
                <a:solidFill>
                  <a:srgbClr val="000099"/>
                </a:solidFill>
                <a:latin typeface="Arial" panose="020B0604020202020204" pitchFamily="34" charset="0"/>
                <a:cs typeface="Arial" panose="020B0604020202020204" pitchFamily="34" charset="0"/>
              </a:rPr>
              <a:t>3- </a:t>
            </a:r>
            <a:r>
              <a:rPr lang="en-US" sz="1900" b="1">
                <a:solidFill>
                  <a:srgbClr val="6600CC"/>
                </a:solidFill>
                <a:latin typeface="Arial" panose="020B0604020202020204" pitchFamily="34" charset="0"/>
                <a:cs typeface="Arial" panose="020B0604020202020204" pitchFamily="34" charset="0"/>
              </a:rPr>
              <a:t>Toxic level of chemical</a:t>
            </a:r>
            <a:r>
              <a:rPr lang="en-US" sz="1900" b="1">
                <a:solidFill>
                  <a:srgbClr val="000099"/>
                </a:solidFill>
                <a:latin typeface="Arial" panose="020B0604020202020204" pitchFamily="34" charset="0"/>
                <a:cs typeface="Arial" panose="020B0604020202020204" pitchFamily="34" charset="0"/>
              </a:rPr>
              <a:t> </a:t>
            </a:r>
            <a:endParaRPr lang="en-US" sz="1900" b="1">
              <a:solidFill>
                <a:srgbClr val="000099"/>
              </a:solidFill>
              <a:latin typeface="Arial" panose="020B0604020202020204" pitchFamily="34" charset="0"/>
              <a:ea typeface="Arial" panose="020B0604020202020204" pitchFamily="34" charset="0"/>
              <a:cs typeface="Arial" panose="020B0604020202020204" pitchFamily="34" charset="0"/>
            </a:endParaRPr>
          </a:p>
        </p:txBody>
      </p:sp>
      <p:sp>
        <p:nvSpPr>
          <p:cNvPr id="23560" name="Text Box 23559"/>
          <p:cNvSpPr txBox="1"/>
          <p:nvPr/>
        </p:nvSpPr>
        <p:spPr>
          <a:xfrm>
            <a:off x="2210435" y="5219700"/>
            <a:ext cx="3576320" cy="675640"/>
          </a:xfrm>
          <a:prstGeom prst="rect">
            <a:avLst/>
          </a:prstGeom>
          <a:noFill/>
          <a:ln w="9525">
            <a:noFill/>
          </a:ln>
        </p:spPr>
        <p:txBody>
          <a:bodyPr wrap="square" anchor="t">
            <a:spAutoFit/>
          </a:bodyPr>
          <a:lstStyle/>
          <a:p>
            <a:pPr>
              <a:spcBef>
                <a:spcPct val="50000"/>
              </a:spcBef>
            </a:pPr>
            <a:r>
              <a:rPr lang="en-US" sz="1900" b="1">
                <a:solidFill>
                  <a:srgbClr val="000099"/>
                </a:solidFill>
                <a:latin typeface="Arial" panose="020B0604020202020204" pitchFamily="34" charset="0"/>
                <a:cs typeface="Arial" panose="020B0604020202020204" pitchFamily="34" charset="0"/>
              </a:rPr>
              <a:t>1- Large variety of plants and animals </a:t>
            </a:r>
            <a:endParaRPr lang="en-US" sz="1900" b="1">
              <a:solidFill>
                <a:srgbClr val="000099"/>
              </a:solidFill>
              <a:latin typeface="Arial" panose="020B0604020202020204" pitchFamily="34" charset="0"/>
              <a:ea typeface="Arial" panose="020B0604020202020204" pitchFamily="34" charset="0"/>
              <a:cs typeface="Arial" panose="020B0604020202020204" pitchFamily="34" charset="0"/>
            </a:endParaRPr>
          </a:p>
        </p:txBody>
      </p:sp>
      <p:sp>
        <p:nvSpPr>
          <p:cNvPr id="23561" name="Text Box 23560"/>
          <p:cNvSpPr txBox="1"/>
          <p:nvPr/>
        </p:nvSpPr>
        <p:spPr>
          <a:xfrm>
            <a:off x="2210435" y="5749290"/>
            <a:ext cx="3962400" cy="675640"/>
          </a:xfrm>
          <a:prstGeom prst="rect">
            <a:avLst/>
          </a:prstGeom>
          <a:noFill/>
          <a:ln w="9525">
            <a:noFill/>
          </a:ln>
        </p:spPr>
        <p:txBody>
          <a:bodyPr anchor="t">
            <a:spAutoFit/>
          </a:bodyPr>
          <a:lstStyle/>
          <a:p>
            <a:pPr>
              <a:spcBef>
                <a:spcPct val="50000"/>
              </a:spcBef>
            </a:pPr>
            <a:r>
              <a:rPr lang="en-US" sz="1900" b="1">
                <a:solidFill>
                  <a:srgbClr val="000099"/>
                </a:solidFill>
                <a:latin typeface="Arial" panose="020B0604020202020204" pitchFamily="34" charset="0"/>
                <a:cs typeface="Arial" panose="020B0604020202020204" pitchFamily="34" charset="0"/>
              </a:rPr>
              <a:t>2- </a:t>
            </a:r>
            <a:r>
              <a:rPr lang="en-US" sz="1900" b="1">
                <a:solidFill>
                  <a:srgbClr val="FF0000"/>
                </a:solidFill>
                <a:latin typeface="Arial" panose="020B0604020202020204" pitchFamily="34" charset="0"/>
                <a:cs typeface="Arial" panose="020B0604020202020204" pitchFamily="34" charset="0"/>
              </a:rPr>
              <a:t>Plants and animals from both tropical and  temperate zone</a:t>
            </a:r>
            <a:endParaRPr lang="en-US" sz="1900" b="1">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23562" name="Straight Connector 23561"/>
          <p:cNvSpPr/>
          <p:nvPr/>
        </p:nvSpPr>
        <p:spPr>
          <a:xfrm flipV="1">
            <a:off x="4725035" y="1924050"/>
            <a:ext cx="838200" cy="333375"/>
          </a:xfrm>
          <a:prstGeom prst="line">
            <a:avLst/>
          </a:prstGeom>
          <a:ln w="38100" cap="flat" cmpd="sng">
            <a:solidFill>
              <a:schemeClr val="tx1"/>
            </a:solidFill>
            <a:prstDash val="solid"/>
            <a:round/>
            <a:headEnd type="none" w="med" len="med"/>
            <a:tailEnd type="triangle" w="med" len="med"/>
          </a:ln>
        </p:spPr>
      </p:sp>
      <p:sp>
        <p:nvSpPr>
          <p:cNvPr id="23563" name="Straight Connector 23562"/>
          <p:cNvSpPr/>
          <p:nvPr/>
        </p:nvSpPr>
        <p:spPr>
          <a:xfrm>
            <a:off x="4725035" y="2257425"/>
            <a:ext cx="838200" cy="290830"/>
          </a:xfrm>
          <a:prstGeom prst="line">
            <a:avLst/>
          </a:prstGeom>
          <a:ln w="38100" cap="flat" cmpd="sng">
            <a:solidFill>
              <a:schemeClr val="tx1"/>
            </a:solidFill>
            <a:prstDash val="solid"/>
            <a:round/>
            <a:headEnd type="none" w="med" len="med"/>
            <a:tailEnd type="triangle" w="med" len="med"/>
          </a:ln>
        </p:spPr>
      </p:sp>
      <p:sp>
        <p:nvSpPr>
          <p:cNvPr id="23564" name="Straight Connector 23563"/>
          <p:cNvSpPr/>
          <p:nvPr/>
        </p:nvSpPr>
        <p:spPr>
          <a:xfrm flipV="1">
            <a:off x="3957955" y="2920365"/>
            <a:ext cx="967105" cy="434340"/>
          </a:xfrm>
          <a:prstGeom prst="line">
            <a:avLst/>
          </a:prstGeom>
          <a:ln w="38100" cap="flat" cmpd="sng">
            <a:solidFill>
              <a:schemeClr val="tx1"/>
            </a:solidFill>
            <a:prstDash val="solid"/>
            <a:round/>
            <a:headEnd type="none" w="med" len="med"/>
            <a:tailEnd type="triangle" w="med" len="med"/>
          </a:ln>
        </p:spPr>
      </p:sp>
      <p:sp>
        <p:nvSpPr>
          <p:cNvPr id="23565" name="Straight Connector 23564"/>
          <p:cNvSpPr/>
          <p:nvPr/>
        </p:nvSpPr>
        <p:spPr>
          <a:xfrm>
            <a:off x="3957955" y="3354705"/>
            <a:ext cx="967740" cy="304165"/>
          </a:xfrm>
          <a:prstGeom prst="line">
            <a:avLst/>
          </a:prstGeom>
          <a:ln w="38100" cap="flat" cmpd="sng">
            <a:solidFill>
              <a:schemeClr val="tx1"/>
            </a:solidFill>
            <a:prstDash val="solid"/>
            <a:round/>
            <a:headEnd type="none" w="med" len="med"/>
            <a:tailEnd type="triangle" w="med" len="med"/>
          </a:ln>
        </p:spPr>
      </p:sp>
      <p:sp>
        <p:nvSpPr>
          <p:cNvPr id="23566" name="Straight Connector 23565"/>
          <p:cNvSpPr/>
          <p:nvPr/>
        </p:nvSpPr>
        <p:spPr>
          <a:xfrm flipV="1">
            <a:off x="4554220" y="4140835"/>
            <a:ext cx="1009015" cy="373380"/>
          </a:xfrm>
          <a:prstGeom prst="line">
            <a:avLst/>
          </a:prstGeom>
          <a:ln w="38100" cap="flat" cmpd="sng">
            <a:solidFill>
              <a:schemeClr val="tx1"/>
            </a:solidFill>
            <a:prstDash val="solid"/>
            <a:round/>
            <a:headEnd type="none" w="med" len="med"/>
            <a:tailEnd type="triangle" w="med" len="med"/>
          </a:ln>
        </p:spPr>
      </p:sp>
      <p:sp>
        <p:nvSpPr>
          <p:cNvPr id="23567" name="Straight Connector 23566"/>
          <p:cNvSpPr/>
          <p:nvPr/>
        </p:nvSpPr>
        <p:spPr>
          <a:xfrm>
            <a:off x="4554220" y="4523740"/>
            <a:ext cx="1009015" cy="273050"/>
          </a:xfrm>
          <a:prstGeom prst="line">
            <a:avLst/>
          </a:prstGeom>
          <a:ln w="38100" cap="flat" cmpd="sng">
            <a:solidFill>
              <a:schemeClr val="tx1"/>
            </a:solidFill>
            <a:prstDash val="solid"/>
            <a:round/>
            <a:headEnd type="none" w="med" len="med"/>
            <a:tailEnd type="triangle" w="med" len="med"/>
          </a:ln>
        </p:spPr>
      </p:sp>
      <p:sp>
        <p:nvSpPr>
          <p:cNvPr id="23568" name="Text Box 23567"/>
          <p:cNvSpPr txBox="1"/>
          <p:nvPr/>
        </p:nvSpPr>
        <p:spPr>
          <a:xfrm>
            <a:off x="2350135" y="3016885"/>
            <a:ext cx="1748155" cy="521970"/>
          </a:xfrm>
          <a:prstGeom prst="rect">
            <a:avLst/>
          </a:prstGeom>
          <a:noFill/>
          <a:ln w="9525">
            <a:noFill/>
          </a:ln>
        </p:spPr>
        <p:txBody>
          <a:bodyPr wrap="square" anchor="t">
            <a:spAutoFit/>
          </a:bodyPr>
          <a:lstStyle/>
          <a:p>
            <a:pPr>
              <a:spcBef>
                <a:spcPct val="50000"/>
              </a:spcBef>
            </a:pPr>
            <a:r>
              <a:rPr lang="en-US" sz="2800">
                <a:solidFill>
                  <a:srgbClr val="FF0000"/>
                </a:solidFill>
                <a:latin typeface="Arial Black" panose="020B0A04020102020204" pitchFamily="34" charset="0"/>
              </a:rPr>
              <a:t>Nairobi</a:t>
            </a:r>
            <a:endParaRPr lang="en-US" sz="2800">
              <a:solidFill>
                <a:srgbClr val="FF0000"/>
              </a:solidFill>
              <a:latin typeface="Arial Black" panose="020B0A04020102020204" pitchFamily="34" charset="0"/>
              <a:ea typeface="Arial" panose="020B0604020202020204" pitchFamily="34" charset="0"/>
            </a:endParaRPr>
          </a:p>
        </p:txBody>
      </p:sp>
      <p:sp>
        <p:nvSpPr>
          <p:cNvPr id="23569" name="Text Box 23568"/>
          <p:cNvSpPr txBox="1"/>
          <p:nvPr/>
        </p:nvSpPr>
        <p:spPr>
          <a:xfrm>
            <a:off x="2210435" y="4221480"/>
            <a:ext cx="2423160" cy="521970"/>
          </a:xfrm>
          <a:prstGeom prst="rect">
            <a:avLst/>
          </a:prstGeom>
          <a:noFill/>
          <a:ln w="9525">
            <a:noFill/>
          </a:ln>
        </p:spPr>
        <p:txBody>
          <a:bodyPr wrap="square" anchor="t">
            <a:spAutoFit/>
          </a:bodyPr>
          <a:lstStyle/>
          <a:p>
            <a:pPr>
              <a:spcBef>
                <a:spcPct val="50000"/>
              </a:spcBef>
            </a:pPr>
            <a:r>
              <a:rPr lang="en-US" sz="2800">
                <a:solidFill>
                  <a:srgbClr val="9900CC"/>
                </a:solidFill>
                <a:latin typeface="Arial Black" panose="020B0A04020102020204" pitchFamily="34" charset="0"/>
              </a:rPr>
              <a:t>Everglades </a:t>
            </a:r>
            <a:endParaRPr lang="en-US" sz="2800">
              <a:solidFill>
                <a:srgbClr val="9900CC"/>
              </a:solidFill>
              <a:latin typeface="Arial Black" panose="020B0A04020102020204" pitchFamily="34" charset="0"/>
              <a:ea typeface="Arial" panose="020B0604020202020204" pitchFamily="34" charset="0"/>
            </a:endParaRPr>
          </a:p>
        </p:txBody>
      </p:sp>
      <p:sp>
        <p:nvSpPr>
          <p:cNvPr id="38928" name="Text Box 23569"/>
          <p:cNvSpPr txBox="1"/>
          <p:nvPr/>
        </p:nvSpPr>
        <p:spPr>
          <a:xfrm>
            <a:off x="2210435" y="1838325"/>
            <a:ext cx="2585720" cy="521970"/>
          </a:xfrm>
          <a:prstGeom prst="rect">
            <a:avLst/>
          </a:prstGeom>
          <a:noFill/>
          <a:ln w="9525">
            <a:noFill/>
          </a:ln>
        </p:spPr>
        <p:txBody>
          <a:bodyPr wrap="square" anchor="t">
            <a:spAutoFit/>
          </a:bodyPr>
          <a:lstStyle/>
          <a:p>
            <a:pPr>
              <a:spcBef>
                <a:spcPct val="50000"/>
              </a:spcBef>
            </a:pPr>
            <a:r>
              <a:rPr lang="en-US" sz="2800" err="1">
                <a:solidFill>
                  <a:srgbClr val="009900"/>
                </a:solidFill>
                <a:latin typeface="Arial Black" panose="020B0A04020102020204" pitchFamily="34" charset="0"/>
              </a:rPr>
              <a:t>Cuc</a:t>
            </a:r>
            <a:r>
              <a:rPr lang="en-US" sz="2800">
                <a:solidFill>
                  <a:srgbClr val="009900"/>
                </a:solidFill>
                <a:latin typeface="Arial Black" panose="020B0A04020102020204" pitchFamily="34" charset="0"/>
              </a:rPr>
              <a:t> Phuong</a:t>
            </a:r>
            <a:endParaRPr lang="en-US" sz="2800">
              <a:solidFill>
                <a:srgbClr val="009900"/>
              </a:solidFill>
              <a:latin typeface="Arial Black" panose="020B0A040201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3667"/>
                                        </p:tgtEl>
                                        <p:attrNameLst>
                                          <p:attrName>style.visibility</p:attrName>
                                        </p:attrNameLst>
                                      </p:cBhvr>
                                      <p:to>
                                        <p:strVal val="visible"/>
                                      </p:to>
                                    </p:set>
                                    <p:animEffect transition="in" filter="checkerboard(across)">
                                      <p:cBhvr>
                                        <p:cTn id="19" dur="500"/>
                                        <p:tgtEl>
                                          <p:spTgt spid="11366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5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56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55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55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9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56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56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56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56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3556"/>
                                        </p:tgtEl>
                                        <p:attrNameLst>
                                          <p:attrName>style.visibility</p:attrName>
                                        </p:attrNameLst>
                                      </p:cBhvr>
                                      <p:to>
                                        <p:strVal val="visible"/>
                                      </p:to>
                                    </p:set>
                                    <p:animEffect transition="in" filter="box(in)">
                                      <p:cBhvr>
                                        <p:cTn id="48" dur="2000"/>
                                        <p:tgtEl>
                                          <p:spTgt spid="23556"/>
                                        </p:tgtEl>
                                      </p:cBhvr>
                                    </p:animEffect>
                                  </p:childTnLst>
                                </p:cTn>
                              </p:par>
                              <p:par>
                                <p:cTn id="49" presetID="0" presetClass="path" presetSubtype="0" accel="50000" decel="50000" fill="hold" grpId="1" nodeType="withEffect">
                                  <p:stCondLst>
                                    <p:cond delay="0"/>
                                  </p:stCondLst>
                                  <p:childTnLst>
                                    <p:animMotion origin="layout" path="M -0.172986 -0.032500 L -0.056319 -0.532500 " pathEditMode="relative" rAng="0" ptsTypes="">
                                      <p:cBhvr>
                                        <p:cTn id="50" dur="2000" fill="hold"/>
                                        <p:tgtEl>
                                          <p:spTgt spid="23556"/>
                                        </p:tgtEl>
                                        <p:attrNameLst>
                                          <p:attrName>ppt_x</p:attrName>
                                          <p:attrName>ppt_y</p:attrName>
                                        </p:attrNameLst>
                                      </p:cBhvr>
                                      <p:rCtr x="3300" y="-24900"/>
                                    </p:animMotion>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3557"/>
                                        </p:tgtEl>
                                        <p:attrNameLst>
                                          <p:attrName>style.visibility</p:attrName>
                                        </p:attrNameLst>
                                      </p:cBhvr>
                                      <p:to>
                                        <p:strVal val="visible"/>
                                      </p:to>
                                    </p:set>
                                    <p:animEffect transition="in" filter="checkerboard(across)">
                                      <p:cBhvr>
                                        <p:cTn id="55" dur="500"/>
                                        <p:tgtEl>
                                          <p:spTgt spid="23557"/>
                                        </p:tgtEl>
                                      </p:cBhvr>
                                    </p:animEffect>
                                  </p:childTnLst>
                                </p:cTn>
                              </p:par>
                              <p:par>
                                <p:cTn id="56" presetID="0" presetClass="path" presetSubtype="0" accel="50000" decel="50000" fill="hold" grpId="1" nodeType="withEffect">
                                  <p:stCondLst>
                                    <p:cond delay="0"/>
                                  </p:stCondLst>
                                  <p:childTnLst>
                                    <p:animMotion origin="layout" path="M -0.228194 -0.031759 L -0.036528 -0.598426 " pathEditMode="relative" rAng="0" ptsTypes="">
                                      <p:cBhvr>
                                        <p:cTn id="57" dur="2000" fill="hold"/>
                                        <p:tgtEl>
                                          <p:spTgt spid="23557"/>
                                        </p:tgtEl>
                                        <p:attrNameLst>
                                          <p:attrName>ppt_x</p:attrName>
                                          <p:attrName>ppt_y</p:attrName>
                                        </p:attrNameLst>
                                      </p:cBhvr>
                                      <p:rCtr x="9600" y="-27700"/>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356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356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23560"/>
                                        </p:tgtEl>
                                        <p:attrNameLst>
                                          <p:attrName>style.visibility</p:attrName>
                                        </p:attrNameLst>
                                      </p:cBhvr>
                                      <p:to>
                                        <p:strVal val="visible"/>
                                      </p:to>
                                    </p:set>
                                  </p:childTnLst>
                                </p:cTn>
                              </p:par>
                              <p:par>
                                <p:cTn id="68" presetID="0" presetClass="path" presetSubtype="0" accel="50000" decel="50000" fill="hold" grpId="2" nodeType="withEffect">
                                  <p:stCondLst>
                                    <p:cond delay="0"/>
                                  </p:stCondLst>
                                  <p:childTnLst>
                                    <p:animMotion origin="layout" path="M 0.021042 -0.054722 L 0.287708 -0.365833 " pathEditMode="relative" rAng="0" ptsTypes="">
                                      <p:cBhvr>
                                        <p:cTn id="69" dur="2000" fill="hold"/>
                                        <p:tgtEl>
                                          <p:spTgt spid="23560"/>
                                        </p:tgtEl>
                                        <p:attrNameLst>
                                          <p:attrName>ppt_x</p:attrName>
                                          <p:attrName>ppt_y</p:attrName>
                                        </p:attrNameLst>
                                      </p:cBhvr>
                                      <p:rCtr x="12900" y="-15500"/>
                                    </p:animMotion>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1" nodeType="clickEffect">
                                  <p:stCondLst>
                                    <p:cond delay="0"/>
                                  </p:stCondLst>
                                  <p:childTnLst>
                                    <p:set>
                                      <p:cBhvr>
                                        <p:cTn id="73" dur="1" fill="hold">
                                          <p:stCondLst>
                                            <p:cond delay="0"/>
                                          </p:stCondLst>
                                        </p:cTn>
                                        <p:tgtEl>
                                          <p:spTgt spid="23558"/>
                                        </p:tgtEl>
                                        <p:attrNameLst>
                                          <p:attrName>style.visibility</p:attrName>
                                        </p:attrNameLst>
                                      </p:cBhvr>
                                      <p:to>
                                        <p:strVal val="visible"/>
                                      </p:to>
                                    </p:set>
                                    <p:animEffect transition="in" filter="checkerboard(across)">
                                      <p:cBhvr>
                                        <p:cTn id="74" dur="500"/>
                                        <p:tgtEl>
                                          <p:spTgt spid="23558"/>
                                        </p:tgtEl>
                                      </p:cBhvr>
                                    </p:animEffect>
                                  </p:childTnLst>
                                </p:cTn>
                              </p:par>
                              <p:par>
                                <p:cTn id="75" presetID="0" presetClass="path" presetSubtype="0" accel="50000" decel="50000" fill="hold" grpId="2" nodeType="withEffect">
                                  <p:stCondLst>
                                    <p:cond delay="0"/>
                                  </p:stCondLst>
                                  <p:childTnLst>
                                    <p:animMotion origin="layout" path="M -0.136597 -0.051944 L -0.128194 -0.340833 " pathEditMode="relative" rAng="0" ptsTypes="">
                                      <p:cBhvr>
                                        <p:cTn id="76" dur="2000" fill="hold"/>
                                        <p:tgtEl>
                                          <p:spTgt spid="23558"/>
                                        </p:tgtEl>
                                        <p:attrNameLst>
                                          <p:attrName>ppt_x</p:attrName>
                                          <p:attrName>ppt_y</p:attrName>
                                        </p:attrNameLst>
                                      </p:cBhvr>
                                      <p:rCtr x="-400" y="-14400"/>
                                    </p:animMotion>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23566"/>
                                        </p:tgtEl>
                                        <p:attrNameLst>
                                          <p:attrName>style.visibility</p:attrName>
                                        </p:attrNameLst>
                                      </p:cBhvr>
                                      <p:to>
                                        <p:strVal val="visible"/>
                                      </p:to>
                                    </p:set>
                                    <p:animEffect transition="in" filter="checkerboard(across)">
                                      <p:cBhvr>
                                        <p:cTn id="81" dur="500"/>
                                        <p:tgtEl>
                                          <p:spTgt spid="23566"/>
                                        </p:tgtEl>
                                      </p:cBhvr>
                                    </p:animEffect>
                                  </p:childTnLst>
                                </p:cTn>
                              </p:par>
                              <p:par>
                                <p:cTn id="82" presetID="5" presetClass="entr" presetSubtype="10" fill="hold" nodeType="withEffect">
                                  <p:stCondLst>
                                    <p:cond delay="0"/>
                                  </p:stCondLst>
                                  <p:childTnLst>
                                    <p:set>
                                      <p:cBhvr>
                                        <p:cTn id="83" dur="1" fill="hold">
                                          <p:stCondLst>
                                            <p:cond delay="0"/>
                                          </p:stCondLst>
                                        </p:cTn>
                                        <p:tgtEl>
                                          <p:spTgt spid="23567"/>
                                        </p:tgtEl>
                                        <p:attrNameLst>
                                          <p:attrName>style.visibility</p:attrName>
                                        </p:attrNameLst>
                                      </p:cBhvr>
                                      <p:to>
                                        <p:strVal val="visible"/>
                                      </p:to>
                                    </p:set>
                                    <p:animEffect transition="in" filter="checkerboard(across)">
                                      <p:cBhvr>
                                        <p:cTn id="84" dur="500"/>
                                        <p:tgtEl>
                                          <p:spTgt spid="23567"/>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1" nodeType="clickEffect">
                                  <p:stCondLst>
                                    <p:cond delay="0"/>
                                  </p:stCondLst>
                                  <p:childTnLst>
                                    <p:set>
                                      <p:cBhvr>
                                        <p:cTn id="88" dur="1" fill="hold">
                                          <p:stCondLst>
                                            <p:cond delay="0"/>
                                          </p:stCondLst>
                                        </p:cTn>
                                        <p:tgtEl>
                                          <p:spTgt spid="23561"/>
                                        </p:tgtEl>
                                        <p:attrNameLst>
                                          <p:attrName>style.visibility</p:attrName>
                                        </p:attrNameLst>
                                      </p:cBhvr>
                                      <p:to>
                                        <p:strVal val="visible"/>
                                      </p:to>
                                    </p:set>
                                    <p:animEffect transition="in" filter="checkerboard(across)">
                                      <p:cBhvr>
                                        <p:cTn id="89" dur="500"/>
                                        <p:tgtEl>
                                          <p:spTgt spid="23561"/>
                                        </p:tgtEl>
                                      </p:cBhvr>
                                    </p:animEffect>
                                  </p:childTnLst>
                                </p:cTn>
                              </p:par>
                              <p:par>
                                <p:cTn id="90" presetID="0" presetClass="path" presetSubtype="0" accel="50000" decel="50000" fill="hold" grpId="2" nodeType="withEffect">
                                  <p:stCondLst>
                                    <p:cond delay="0"/>
                                  </p:stCondLst>
                                  <p:childTnLst>
                                    <p:animMotion origin="layout" path="M 0.000000 0.000000 L 0.349931 -0.265278 " pathEditMode="relative" rAng="0" ptsTypes="">
                                      <p:cBhvr>
                                        <p:cTn id="91" dur="2000" fill="hold"/>
                                        <p:tgtEl>
                                          <p:spTgt spid="23561"/>
                                        </p:tgtEl>
                                        <p:attrNameLst>
                                          <p:attrName>ppt_x</p:attrName>
                                          <p:attrName>ppt_y</p:attrName>
                                        </p:attrNameLst>
                                      </p:cBhvr>
                                      <p:rCtr x="18300" y="-13200"/>
                                    </p:animMotion>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1" nodeType="clickEffect">
                                  <p:stCondLst>
                                    <p:cond delay="0"/>
                                  </p:stCondLst>
                                  <p:childTnLst>
                                    <p:set>
                                      <p:cBhvr>
                                        <p:cTn id="95" dur="1" fill="hold">
                                          <p:stCondLst>
                                            <p:cond delay="0"/>
                                          </p:stCondLst>
                                        </p:cTn>
                                        <p:tgtEl>
                                          <p:spTgt spid="23559"/>
                                        </p:tgtEl>
                                        <p:attrNameLst>
                                          <p:attrName>style.visibility</p:attrName>
                                        </p:attrNameLst>
                                      </p:cBhvr>
                                      <p:to>
                                        <p:strVal val="visible"/>
                                      </p:to>
                                    </p:set>
                                    <p:animEffect transition="in" filter="checkerboard(across)">
                                      <p:cBhvr>
                                        <p:cTn id="96" dur="500"/>
                                        <p:tgtEl>
                                          <p:spTgt spid="23559"/>
                                        </p:tgtEl>
                                      </p:cBhvr>
                                    </p:animEffect>
                                  </p:childTnLst>
                                </p:cTn>
                              </p:par>
                              <p:par>
                                <p:cTn id="97" presetID="0" presetClass="path" presetSubtype="0" accel="50000" decel="50000" fill="hold" grpId="2" nodeType="withEffect">
                                  <p:stCondLst>
                                    <p:cond delay="0"/>
                                  </p:stCondLst>
                                  <p:childTnLst>
                                    <p:animMotion origin="layout" path="M 0.000000 0.000000 L 0.361250 -0.242500 " pathEditMode="relative" rAng="0" ptsTypes="">
                                      <p:cBhvr>
                                        <p:cTn id="98" dur="2000" fill="hold"/>
                                        <p:tgtEl>
                                          <p:spTgt spid="23559"/>
                                        </p:tgtEl>
                                        <p:attrNameLst>
                                          <p:attrName>ppt_x</p:attrName>
                                          <p:attrName>ppt_y</p:attrName>
                                        </p:attrNameLst>
                                      </p:cBhvr>
                                      <p:rCtr x="21000" y="-12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3667" grpId="0" animBg="1"/>
      <p:bldP spid="23556" grpId="0"/>
      <p:bldP spid="23556" grpId="1"/>
      <p:bldP spid="23557" grpId="0"/>
      <p:bldP spid="23557" grpId="1"/>
      <p:bldP spid="23558" grpId="0"/>
      <p:bldP spid="23558" grpId="1"/>
      <p:bldP spid="23558" grpId="2"/>
      <p:bldP spid="23559" grpId="0"/>
      <p:bldP spid="23559" grpId="1"/>
      <p:bldP spid="23559" grpId="2"/>
      <p:bldP spid="23560" grpId="0"/>
      <p:bldP spid="23560" grpId="1"/>
      <p:bldP spid="23560" grpId="2"/>
      <p:bldP spid="23561" grpId="0"/>
      <p:bldP spid="23561" grpId="1"/>
      <p:bldP spid="23561" grpId="2"/>
      <p:bldP spid="23568" grpId="0"/>
      <p:bldP spid="23569" grpId="0"/>
      <p:bldP spid="389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sp>
        <p:nvSpPr>
          <p:cNvPr id="3" name="Text Box 5"/>
          <p:cNvSpPr txBox="1">
            <a:spLocks noChangeArrowheads="1"/>
          </p:cNvSpPr>
          <p:nvPr/>
        </p:nvSpPr>
        <p:spPr bwMode="auto">
          <a:xfrm>
            <a:off x="381000" y="609600"/>
            <a:ext cx="8458200" cy="5857875"/>
          </a:xfrm>
          <a:prstGeom prst="rect">
            <a:avLst/>
          </a:prstGeom>
          <a:noFill/>
          <a:ln w="9525">
            <a:noFill/>
            <a:miter lim="800000"/>
          </a:ln>
          <a:effectLst/>
        </p:spPr>
        <p:txBody>
          <a:bodyPr>
            <a:spAutoFit/>
          </a:bodyPr>
          <a:lstStyle/>
          <a:p>
            <a:pPr marL="342900" indent="-342900">
              <a:spcBef>
                <a:spcPct val="50000"/>
              </a:spcBef>
              <a:buFontTx/>
              <a:buChar char="•"/>
            </a:pPr>
            <a:r>
              <a:rPr lang="en-US" sz="2800" dirty="0">
                <a:solidFill>
                  <a:schemeClr val="tx1"/>
                </a:solidFill>
              </a:rPr>
              <a:t>Checking the old Lesson: (6’minutes)</a:t>
            </a:r>
          </a:p>
          <a:p>
            <a:pPr marL="342900" indent="-342900">
              <a:spcBef>
                <a:spcPct val="50000"/>
              </a:spcBef>
            </a:pPr>
            <a:r>
              <a:rPr lang="en-US" sz="2800" dirty="0">
                <a:solidFill>
                  <a:schemeClr val="tx1"/>
                </a:solidFill>
              </a:rPr>
              <a:t>Change these sentences from active to passive and write the form.</a:t>
            </a:r>
            <a:r>
              <a:rPr lang="en-US" sz="3200" dirty="0">
                <a:solidFill>
                  <a:schemeClr val="tx1"/>
                </a:solidFill>
              </a:rPr>
              <a:t> </a:t>
            </a:r>
            <a:endParaRPr lang="en-US" sz="3200" dirty="0">
              <a:solidFill>
                <a:srgbClr val="009900"/>
              </a:solidFill>
            </a:endParaRPr>
          </a:p>
          <a:p>
            <a:pPr marL="342900" indent="-342900">
              <a:spcBef>
                <a:spcPct val="50000"/>
              </a:spcBef>
            </a:pPr>
            <a:r>
              <a:rPr lang="en-US" sz="2800" dirty="0">
                <a:solidFill>
                  <a:srgbClr val="C00000"/>
                </a:solidFill>
              </a:rPr>
              <a:t>1.They are building a new motorway</a:t>
            </a:r>
          </a:p>
          <a:p>
            <a:pPr marL="342900" indent="-342900">
              <a:spcBef>
                <a:spcPct val="50000"/>
              </a:spcBef>
            </a:pPr>
            <a:r>
              <a:rPr lang="en-US" sz="3200" dirty="0">
                <a:solidFill>
                  <a:srgbClr val="6600CC"/>
                </a:solidFill>
              </a:rPr>
              <a:t>-</a:t>
            </a:r>
            <a:r>
              <a:rPr lang="en-US" sz="3200" dirty="0">
                <a:solidFill>
                  <a:schemeClr val="tx1"/>
                </a:solidFill>
              </a:rPr>
              <a:t>&gt;</a:t>
            </a:r>
            <a:r>
              <a:rPr lang="en-US" sz="2400" dirty="0">
                <a:solidFill>
                  <a:schemeClr val="tx1"/>
                </a:solidFill>
              </a:rPr>
              <a:t>A new motorway is being  built by them</a:t>
            </a:r>
          </a:p>
          <a:p>
            <a:pPr marL="342900" indent="-342900">
              <a:spcBef>
                <a:spcPct val="50000"/>
              </a:spcBef>
            </a:pPr>
            <a:r>
              <a:rPr lang="en-US" sz="2400" dirty="0">
                <a:solidFill>
                  <a:schemeClr val="tx1"/>
                </a:solidFill>
              </a:rPr>
              <a:t> </a:t>
            </a:r>
            <a:r>
              <a:rPr lang="en-US" sz="3200" dirty="0">
                <a:solidFill>
                  <a:schemeClr val="tx1"/>
                </a:solidFill>
              </a:rPr>
              <a:t>S+(</a:t>
            </a:r>
            <a:r>
              <a:rPr lang="en-US" sz="3200" dirty="0" err="1">
                <a:solidFill>
                  <a:schemeClr val="tx1"/>
                </a:solidFill>
              </a:rPr>
              <a:t>am,is</a:t>
            </a:r>
            <a:r>
              <a:rPr lang="en-US" sz="3200" dirty="0">
                <a:solidFill>
                  <a:schemeClr val="tx1"/>
                </a:solidFill>
              </a:rPr>
              <a:t> ,are) +</a:t>
            </a:r>
            <a:r>
              <a:rPr lang="en-US" sz="3200" dirty="0" err="1">
                <a:solidFill>
                  <a:schemeClr val="tx1"/>
                </a:solidFill>
              </a:rPr>
              <a:t>being+V</a:t>
            </a:r>
            <a:r>
              <a:rPr lang="en-US" sz="3200" baseline="30000" dirty="0" err="1">
                <a:solidFill>
                  <a:schemeClr val="tx1"/>
                </a:solidFill>
              </a:rPr>
              <a:t>pII</a:t>
            </a:r>
            <a:r>
              <a:rPr lang="en-US" sz="3200" baseline="30000" dirty="0">
                <a:solidFill>
                  <a:schemeClr val="tx1"/>
                </a:solidFill>
              </a:rPr>
              <a:t> </a:t>
            </a:r>
            <a:r>
              <a:rPr lang="en-US" sz="3200" dirty="0">
                <a:solidFill>
                  <a:schemeClr val="tx1"/>
                </a:solidFill>
              </a:rPr>
              <a:t>+by +O</a:t>
            </a:r>
          </a:p>
          <a:p>
            <a:pPr marL="342900" indent="-342900">
              <a:spcBef>
                <a:spcPct val="50000"/>
              </a:spcBef>
            </a:pPr>
            <a:r>
              <a:rPr lang="en-US" sz="2800" dirty="0">
                <a:solidFill>
                  <a:srgbClr val="C00000"/>
                </a:solidFill>
              </a:rPr>
              <a:t>2.I haven’t seen him for three years</a:t>
            </a:r>
          </a:p>
          <a:p>
            <a:pPr marL="342900" indent="-342900">
              <a:spcBef>
                <a:spcPct val="50000"/>
              </a:spcBef>
            </a:pPr>
            <a:r>
              <a:rPr lang="en-US" sz="3200" dirty="0">
                <a:solidFill>
                  <a:srgbClr val="6600CC"/>
                </a:solidFill>
              </a:rPr>
              <a:t>-</a:t>
            </a:r>
            <a:r>
              <a:rPr lang="en-US" sz="3200" dirty="0">
                <a:solidFill>
                  <a:schemeClr val="tx1"/>
                </a:solidFill>
              </a:rPr>
              <a:t>&gt;</a:t>
            </a:r>
            <a:r>
              <a:rPr lang="en-US" sz="2400" dirty="0">
                <a:solidFill>
                  <a:schemeClr val="tx1"/>
                </a:solidFill>
              </a:rPr>
              <a:t>He hasn’t been seen by me</a:t>
            </a:r>
            <a:r>
              <a:rPr lang="en-US" dirty="0">
                <a:solidFill>
                  <a:schemeClr val="tx1"/>
                </a:solidFill>
              </a:rPr>
              <a:t> </a:t>
            </a:r>
            <a:r>
              <a:rPr lang="en-US" sz="2400" dirty="0">
                <a:solidFill>
                  <a:schemeClr val="tx1"/>
                </a:solidFill>
              </a:rPr>
              <a:t>for</a:t>
            </a:r>
            <a:r>
              <a:rPr lang="en-US" dirty="0">
                <a:solidFill>
                  <a:schemeClr val="tx1"/>
                </a:solidFill>
              </a:rPr>
              <a:t> </a:t>
            </a:r>
            <a:r>
              <a:rPr lang="en-US" sz="2400" dirty="0">
                <a:solidFill>
                  <a:schemeClr val="tx1"/>
                </a:solidFill>
              </a:rPr>
              <a:t>three years</a:t>
            </a:r>
          </a:p>
          <a:p>
            <a:pPr marL="342900" indent="-342900">
              <a:spcBef>
                <a:spcPct val="50000"/>
              </a:spcBef>
            </a:pPr>
            <a:r>
              <a:rPr lang="en-US" sz="3200" dirty="0" err="1">
                <a:solidFill>
                  <a:schemeClr val="tx1"/>
                </a:solidFill>
              </a:rPr>
              <a:t>S+have</a:t>
            </a:r>
            <a:r>
              <a:rPr lang="en-US" sz="3200" dirty="0">
                <a:solidFill>
                  <a:schemeClr val="tx1"/>
                </a:solidFill>
              </a:rPr>
              <a:t>/has +been +</a:t>
            </a:r>
            <a:r>
              <a:rPr lang="en-US" sz="3200" dirty="0" err="1">
                <a:solidFill>
                  <a:schemeClr val="tx1"/>
                </a:solidFill>
              </a:rPr>
              <a:t>V</a:t>
            </a:r>
            <a:r>
              <a:rPr lang="en-US" sz="3200" baseline="30000" dirty="0" err="1">
                <a:solidFill>
                  <a:schemeClr val="tx1"/>
                </a:solidFill>
              </a:rPr>
              <a:t>pII</a:t>
            </a:r>
            <a:r>
              <a:rPr lang="en-US" sz="3200" baseline="30000" dirty="0">
                <a:solidFill>
                  <a:schemeClr val="tx1"/>
                </a:solidFill>
              </a:rPr>
              <a:t> </a:t>
            </a:r>
            <a:r>
              <a:rPr lang="en-US" sz="3200" dirty="0">
                <a:solidFill>
                  <a:schemeClr val="tx1"/>
                </a:solidFill>
              </a:rPr>
              <a:t>+by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amond(in)">
                                      <p:cBhvr>
                                        <p:cTn id="26" dur="2000"/>
                                        <p:tgtEl>
                                          <p:spTgt spid="3">
                                            <p:txEl>
                                              <p:pRg st="3" end="3"/>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amond(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amond(in)">
                                      <p:cBhvr>
                                        <p:cTn id="34" dur="2000"/>
                                        <p:tgtEl>
                                          <p:spTgt spid="3">
                                            <p:txEl>
                                              <p:pRg st="6" end="6"/>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3"/>
          <a:stretch>
            <a:fillRect/>
          </a:stretch>
        </p:blipFill>
        <p:spPr>
          <a:xfrm>
            <a:off x="0" y="0"/>
            <a:ext cx="9144000" cy="6858000"/>
          </a:xfrm>
          <a:prstGeom prst="rect">
            <a:avLst/>
          </a:prstGeom>
        </p:spPr>
      </p:pic>
      <p:sp>
        <p:nvSpPr>
          <p:cNvPr id="107525" name="Rectangle 2"/>
          <p:cNvSpPr/>
          <p:nvPr/>
        </p:nvSpPr>
        <p:spPr>
          <a:xfrm>
            <a:off x="442595" y="1024255"/>
            <a:ext cx="8458200" cy="685800"/>
          </a:xfrm>
          <a:prstGeom prst="rect">
            <a:avLst/>
          </a:prstGeom>
          <a:noFill/>
          <a:ln w="9525">
            <a:noFill/>
          </a:ln>
        </p:spPr>
        <p:txBody>
          <a:bodyPr anchor="b"/>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defRPr>
            </a:lvl1pPr>
          </a:lstStyle>
          <a:p>
            <a:pPr lvl="0"/>
            <a:r>
              <a:rPr sz="2800" b="1">
                <a:solidFill>
                  <a:srgbClr val="00B0F0"/>
                </a:solidFill>
              </a:rPr>
              <a:t>WHAT CAN YOU SEE IN THESE PICTURES?</a:t>
            </a:r>
          </a:p>
        </p:txBody>
      </p:sp>
      <p:sp>
        <p:nvSpPr>
          <p:cNvPr id="26641" name="Rectangle 17"/>
          <p:cNvSpPr/>
          <p:nvPr/>
        </p:nvSpPr>
        <p:spPr>
          <a:xfrm>
            <a:off x="661670" y="2752725"/>
            <a:ext cx="7391400" cy="685800"/>
          </a:xfrm>
          <a:prstGeom prst="rect">
            <a:avLst/>
          </a:prstGeom>
          <a:noFill/>
          <a:ln w="9525">
            <a:noFill/>
          </a:ln>
        </p:spPr>
        <p:txBody>
          <a:bodyPr anchor="b"/>
          <a:lstStyle/>
          <a:p>
            <a:pPr algn="ctr"/>
            <a:r>
              <a:rPr sz="4000" b="1">
                <a:solidFill>
                  <a:schemeClr val="tx2"/>
                </a:solidFill>
                <a:latin typeface="Comic Sans MS" panose="030F0702030302020204" pitchFamily="66" charset="0"/>
              </a:rPr>
              <a:t>WHERE DO THEY LIVE?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additive="base">
                                        <p:cTn id="7" dur="500" fill="hold"/>
                                        <p:tgtEl>
                                          <p:spTgt spid="107525"/>
                                        </p:tgtEl>
                                        <p:attrNameLst>
                                          <p:attrName>ppt_x</p:attrName>
                                        </p:attrNameLst>
                                      </p:cBhvr>
                                      <p:tavLst>
                                        <p:tav tm="0">
                                          <p:val>
                                            <p:strVal val="#ppt_x"/>
                                          </p:val>
                                        </p:tav>
                                        <p:tav tm="100000">
                                          <p:val>
                                            <p:strVal val="#ppt_x"/>
                                          </p:val>
                                        </p:tav>
                                      </p:tavLst>
                                    </p:anim>
                                    <p:anim calcmode="lin" valueType="num">
                                      <p:cBhvr additive="base">
                                        <p:cTn id="8"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41"/>
                                        </p:tgtEl>
                                        <p:attrNameLst>
                                          <p:attrName>style.visibility</p:attrName>
                                        </p:attrNameLst>
                                      </p:cBhvr>
                                      <p:to>
                                        <p:strVal val="visible"/>
                                      </p:to>
                                    </p:set>
                                    <p:anim calcmode="lin" valueType="num">
                                      <p:cBhvr additive="base">
                                        <p:cTn id="13" dur="500" fill="hold"/>
                                        <p:tgtEl>
                                          <p:spTgt spid="26641"/>
                                        </p:tgtEl>
                                        <p:attrNameLst>
                                          <p:attrName>ppt_x</p:attrName>
                                        </p:attrNameLst>
                                      </p:cBhvr>
                                      <p:tavLst>
                                        <p:tav tm="0">
                                          <p:val>
                                            <p:strVal val="#ppt_x"/>
                                          </p:val>
                                        </p:tav>
                                        <p:tav tm="100000">
                                          <p:val>
                                            <p:strVal val="#ppt_x"/>
                                          </p:val>
                                        </p:tav>
                                      </p:tavLst>
                                    </p:anim>
                                    <p:anim calcmode="lin" valueType="num">
                                      <p:cBhvr additive="base">
                                        <p:cTn id="14"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266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79874" name="Picture 79873" descr="image1"/>
          <p:cNvPicPr>
            <a:picLocks noChangeAspect="1"/>
          </p:cNvPicPr>
          <p:nvPr/>
        </p:nvPicPr>
        <p:blipFill>
          <a:blip r:embed="rId3"/>
          <a:stretch>
            <a:fillRect/>
          </a:stretch>
        </p:blipFill>
        <p:spPr>
          <a:xfrm>
            <a:off x="685800" y="304800"/>
            <a:ext cx="3352800" cy="2895600"/>
          </a:xfrm>
          <a:prstGeom prst="rect">
            <a:avLst/>
          </a:prstGeom>
          <a:noFill/>
          <a:ln w="9525">
            <a:noFill/>
          </a:ln>
        </p:spPr>
      </p:pic>
      <p:pic>
        <p:nvPicPr>
          <p:cNvPr id="79875" name="Picture 79874" descr="3"/>
          <p:cNvPicPr>
            <a:picLocks noChangeAspect="1"/>
          </p:cNvPicPr>
          <p:nvPr/>
        </p:nvPicPr>
        <p:blipFill>
          <a:blip r:embed="rId4"/>
          <a:stretch>
            <a:fillRect/>
          </a:stretch>
        </p:blipFill>
        <p:spPr>
          <a:xfrm>
            <a:off x="4495800" y="304800"/>
            <a:ext cx="3886200" cy="2930525"/>
          </a:xfrm>
          <a:prstGeom prst="rect">
            <a:avLst/>
          </a:prstGeom>
          <a:noFill/>
          <a:ln w="9525">
            <a:noFill/>
          </a:ln>
        </p:spPr>
      </p:pic>
      <p:pic>
        <p:nvPicPr>
          <p:cNvPr id="79876" name="Picture 79875" descr="images"/>
          <p:cNvPicPr>
            <a:picLocks noChangeAspect="1"/>
          </p:cNvPicPr>
          <p:nvPr/>
        </p:nvPicPr>
        <p:blipFill>
          <a:blip r:embed="rId5"/>
          <a:stretch>
            <a:fillRect/>
          </a:stretch>
        </p:blipFill>
        <p:spPr>
          <a:xfrm>
            <a:off x="609600" y="3505200"/>
            <a:ext cx="3886200" cy="3108325"/>
          </a:xfrm>
          <a:prstGeom prst="rect">
            <a:avLst/>
          </a:prstGeom>
          <a:noFill/>
          <a:ln w="9525">
            <a:noFill/>
          </a:ln>
        </p:spPr>
      </p:pic>
      <p:pic>
        <p:nvPicPr>
          <p:cNvPr id="79877" name="Picture 79876" descr="4"/>
          <p:cNvPicPr>
            <a:picLocks noChangeAspect="1"/>
          </p:cNvPicPr>
          <p:nvPr/>
        </p:nvPicPr>
        <p:blipFill>
          <a:blip r:embed="rId6"/>
          <a:stretch>
            <a:fillRect/>
          </a:stretch>
        </p:blipFill>
        <p:spPr>
          <a:xfrm>
            <a:off x="4800600" y="3505200"/>
            <a:ext cx="3657600" cy="3116263"/>
          </a:xfrm>
          <a:prstGeom prst="rect">
            <a:avLst/>
          </a:prstGeom>
          <a:noFill/>
          <a:ln w="9525">
            <a:noFill/>
          </a:ln>
        </p:spPr>
      </p:pic>
      <p:sp>
        <p:nvSpPr>
          <p:cNvPr id="79879" name="Rectangles 79878"/>
          <p:cNvSpPr/>
          <p:nvPr/>
        </p:nvSpPr>
        <p:spPr>
          <a:xfrm>
            <a:off x="2133600" y="2895600"/>
            <a:ext cx="5257800" cy="7620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algn="ctr"/>
            <a:r>
              <a:rPr sz="4000" b="1">
                <a:solidFill>
                  <a:srgbClr val="FF0000"/>
                </a:solidFill>
              </a:rPr>
              <a:t>PLANTS AND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ox(out)">
                                      <p:cBhvr>
                                        <p:cTn id="7" dur="500"/>
                                        <p:tgtEl>
                                          <p:spTgt spid="79874"/>
                                        </p:tgtEl>
                                      </p:cBhvr>
                                    </p:animEffect>
                                  </p:childTnLst>
                                </p:cTn>
                              </p:par>
                              <p:par>
                                <p:cTn id="8" presetID="4" presetClass="entr" presetSubtype="32" fill="hold" nodeType="withEffect">
                                  <p:stCondLst>
                                    <p:cond delay="0"/>
                                  </p:stCondLst>
                                  <p:childTnLst>
                                    <p:set>
                                      <p:cBhvr>
                                        <p:cTn id="9" dur="1" fill="hold">
                                          <p:stCondLst>
                                            <p:cond delay="0"/>
                                          </p:stCondLst>
                                        </p:cTn>
                                        <p:tgtEl>
                                          <p:spTgt spid="79875"/>
                                        </p:tgtEl>
                                        <p:attrNameLst>
                                          <p:attrName>style.visibility</p:attrName>
                                        </p:attrNameLst>
                                      </p:cBhvr>
                                      <p:to>
                                        <p:strVal val="visible"/>
                                      </p:to>
                                    </p:set>
                                    <p:animEffect transition="in" filter="box(out)">
                                      <p:cBhvr>
                                        <p:cTn id="10" dur="500"/>
                                        <p:tgtEl>
                                          <p:spTgt spid="79875"/>
                                        </p:tgtEl>
                                      </p:cBhvr>
                                    </p:animEffect>
                                  </p:childTnLst>
                                </p:cTn>
                              </p:par>
                              <p:par>
                                <p:cTn id="11" presetID="4" presetClass="entr" presetSubtype="32" fill="hold" nodeType="withEffect">
                                  <p:stCondLst>
                                    <p:cond delay="0"/>
                                  </p:stCondLst>
                                  <p:childTnLst>
                                    <p:set>
                                      <p:cBhvr>
                                        <p:cTn id="12" dur="1" fill="hold">
                                          <p:stCondLst>
                                            <p:cond delay="0"/>
                                          </p:stCondLst>
                                        </p:cTn>
                                        <p:tgtEl>
                                          <p:spTgt spid="79877"/>
                                        </p:tgtEl>
                                        <p:attrNameLst>
                                          <p:attrName>style.visibility</p:attrName>
                                        </p:attrNameLst>
                                      </p:cBhvr>
                                      <p:to>
                                        <p:strVal val="visible"/>
                                      </p:to>
                                    </p:set>
                                    <p:animEffect transition="in" filter="box(out)">
                                      <p:cBhvr>
                                        <p:cTn id="13" dur="500"/>
                                        <p:tgtEl>
                                          <p:spTgt spid="79877"/>
                                        </p:tgtEl>
                                      </p:cBhvr>
                                    </p:animEffect>
                                  </p:childTnLst>
                                </p:cTn>
                              </p:par>
                              <p:par>
                                <p:cTn id="14" presetID="4" presetClass="entr" presetSubtype="32" fill="hold" nodeType="withEffect">
                                  <p:stCondLst>
                                    <p:cond delay="0"/>
                                  </p:stCondLst>
                                  <p:childTnLst>
                                    <p:set>
                                      <p:cBhvr>
                                        <p:cTn id="15" dur="1" fill="hold">
                                          <p:stCondLst>
                                            <p:cond delay="0"/>
                                          </p:stCondLst>
                                        </p:cTn>
                                        <p:tgtEl>
                                          <p:spTgt spid="79876"/>
                                        </p:tgtEl>
                                        <p:attrNameLst>
                                          <p:attrName>style.visibility</p:attrName>
                                        </p:attrNameLst>
                                      </p:cBhvr>
                                      <p:to>
                                        <p:strVal val="visible"/>
                                      </p:to>
                                    </p:set>
                                    <p:animEffect transition="in" filter="box(out)">
                                      <p:cBhvr>
                                        <p:cTn id="16"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80898" name="Picture 80897" descr="nairobi%20national%20park"/>
          <p:cNvPicPr>
            <a:picLocks noChangeAspect="1"/>
          </p:cNvPicPr>
          <p:nvPr/>
        </p:nvPicPr>
        <p:blipFill>
          <a:blip r:embed="rId3"/>
          <a:stretch>
            <a:fillRect/>
          </a:stretch>
        </p:blipFill>
        <p:spPr>
          <a:xfrm>
            <a:off x="0" y="0"/>
            <a:ext cx="4495800" cy="2705100"/>
          </a:xfrm>
          <a:prstGeom prst="rect">
            <a:avLst/>
          </a:prstGeom>
          <a:noFill/>
          <a:ln w="9525">
            <a:noFill/>
          </a:ln>
        </p:spPr>
      </p:pic>
      <p:pic>
        <p:nvPicPr>
          <p:cNvPr id="80899" name="Picture 80898" descr="56585974"/>
          <p:cNvPicPr>
            <a:picLocks noChangeAspect="1"/>
          </p:cNvPicPr>
          <p:nvPr/>
        </p:nvPicPr>
        <p:blipFill>
          <a:blip r:embed="rId4"/>
          <a:stretch>
            <a:fillRect/>
          </a:stretch>
        </p:blipFill>
        <p:spPr>
          <a:xfrm>
            <a:off x="6616700" y="0"/>
            <a:ext cx="2527300" cy="2743200"/>
          </a:xfrm>
          <a:prstGeom prst="rect">
            <a:avLst/>
          </a:prstGeom>
          <a:noFill/>
          <a:ln w="9525">
            <a:noFill/>
          </a:ln>
        </p:spPr>
      </p:pic>
      <p:pic>
        <p:nvPicPr>
          <p:cNvPr id="80900" name="Picture 80899" descr="kenya-safari-kilamanjaro"/>
          <p:cNvPicPr>
            <a:picLocks noChangeAspect="1"/>
          </p:cNvPicPr>
          <p:nvPr/>
        </p:nvPicPr>
        <p:blipFill>
          <a:blip r:embed="rId5"/>
          <a:stretch>
            <a:fillRect/>
          </a:stretch>
        </p:blipFill>
        <p:spPr>
          <a:xfrm>
            <a:off x="2819400" y="4513263"/>
            <a:ext cx="3505200" cy="2319337"/>
          </a:xfrm>
          <a:prstGeom prst="rect">
            <a:avLst/>
          </a:prstGeom>
          <a:noFill/>
          <a:ln w="9525">
            <a:noFill/>
          </a:ln>
        </p:spPr>
      </p:pic>
      <p:pic>
        <p:nvPicPr>
          <p:cNvPr id="80901" name="Picture 80900" descr="cheetah-nnp-sian-hynam"/>
          <p:cNvPicPr>
            <a:picLocks noChangeAspect="1"/>
          </p:cNvPicPr>
          <p:nvPr/>
        </p:nvPicPr>
        <p:blipFill>
          <a:blip r:embed="rId6"/>
          <a:stretch>
            <a:fillRect/>
          </a:stretch>
        </p:blipFill>
        <p:spPr>
          <a:xfrm>
            <a:off x="5943600" y="4483100"/>
            <a:ext cx="3200400" cy="2374900"/>
          </a:xfrm>
          <a:prstGeom prst="rect">
            <a:avLst/>
          </a:prstGeom>
          <a:noFill/>
          <a:ln w="9525">
            <a:noFill/>
          </a:ln>
        </p:spPr>
      </p:pic>
      <p:pic>
        <p:nvPicPr>
          <p:cNvPr id="80902" name="Picture 80901" descr="02_0014"/>
          <p:cNvPicPr>
            <a:picLocks noChangeAspect="1"/>
          </p:cNvPicPr>
          <p:nvPr/>
        </p:nvPicPr>
        <p:blipFill>
          <a:blip r:embed="rId7"/>
          <a:stretch>
            <a:fillRect/>
          </a:stretch>
        </p:blipFill>
        <p:spPr>
          <a:xfrm>
            <a:off x="0" y="4602163"/>
            <a:ext cx="2971800" cy="2230437"/>
          </a:xfrm>
          <a:prstGeom prst="rect">
            <a:avLst/>
          </a:prstGeom>
          <a:noFill/>
          <a:ln w="9525">
            <a:noFill/>
          </a:ln>
        </p:spPr>
      </p:pic>
      <p:pic>
        <p:nvPicPr>
          <p:cNvPr id="80903" name="Picture 80902" descr="giraffe-nairobinational%20park"/>
          <p:cNvPicPr>
            <a:picLocks noChangeAspect="1"/>
          </p:cNvPicPr>
          <p:nvPr/>
        </p:nvPicPr>
        <p:blipFill>
          <a:blip r:embed="rId8"/>
          <a:stretch>
            <a:fillRect/>
          </a:stretch>
        </p:blipFill>
        <p:spPr>
          <a:xfrm>
            <a:off x="4495800" y="0"/>
            <a:ext cx="2014538" cy="2743200"/>
          </a:xfrm>
          <a:prstGeom prst="rect">
            <a:avLst/>
          </a:prstGeom>
          <a:noFill/>
          <a:ln w="9525">
            <a:noFill/>
          </a:ln>
        </p:spPr>
      </p:pic>
      <p:pic>
        <p:nvPicPr>
          <p:cNvPr id="80905" name="Picture 80904" descr="2+lion+cubs+Nairobi+NP+June+2006++DaveMckelvie"/>
          <p:cNvPicPr>
            <a:picLocks noChangeAspect="1"/>
          </p:cNvPicPr>
          <p:nvPr/>
        </p:nvPicPr>
        <p:blipFill>
          <a:blip r:embed="rId9"/>
          <a:stretch>
            <a:fillRect/>
          </a:stretch>
        </p:blipFill>
        <p:spPr>
          <a:xfrm>
            <a:off x="0" y="2743200"/>
            <a:ext cx="2819400" cy="1879600"/>
          </a:xfrm>
          <a:prstGeom prst="rect">
            <a:avLst/>
          </a:prstGeom>
          <a:noFill/>
          <a:ln w="9525">
            <a:noFill/>
          </a:ln>
        </p:spPr>
      </p:pic>
      <p:pic>
        <p:nvPicPr>
          <p:cNvPr id="80906" name="Picture 80905" descr="nairobi1"/>
          <p:cNvPicPr>
            <a:picLocks noChangeAspect="1"/>
          </p:cNvPicPr>
          <p:nvPr/>
        </p:nvPicPr>
        <p:blipFill>
          <a:blip r:embed="rId10"/>
          <a:stretch>
            <a:fillRect/>
          </a:stretch>
        </p:blipFill>
        <p:spPr>
          <a:xfrm>
            <a:off x="6324600" y="2819400"/>
            <a:ext cx="2819400" cy="1952625"/>
          </a:xfrm>
          <a:prstGeom prst="rect">
            <a:avLst/>
          </a:prstGeom>
          <a:noFill/>
          <a:ln w="9525">
            <a:noFill/>
          </a:ln>
        </p:spPr>
      </p:pic>
      <p:pic>
        <p:nvPicPr>
          <p:cNvPr id="80907" name="Picture 80906" descr="36386641"/>
          <p:cNvPicPr>
            <a:picLocks noChangeAspect="1"/>
          </p:cNvPicPr>
          <p:nvPr/>
        </p:nvPicPr>
        <p:blipFill>
          <a:blip r:embed="rId11"/>
          <a:stretch>
            <a:fillRect/>
          </a:stretch>
        </p:blipFill>
        <p:spPr>
          <a:xfrm>
            <a:off x="2819400" y="2819400"/>
            <a:ext cx="3505200" cy="1828800"/>
          </a:xfrm>
          <a:prstGeom prst="rect">
            <a:avLst/>
          </a:prstGeom>
          <a:noFill/>
          <a:ln w="9525">
            <a:noFill/>
          </a:ln>
        </p:spPr>
      </p:pic>
      <p:sp>
        <p:nvSpPr>
          <p:cNvPr id="80909" name="Rectangles 80908"/>
          <p:cNvSpPr/>
          <p:nvPr/>
        </p:nvSpPr>
        <p:spPr>
          <a:xfrm>
            <a:off x="2438400" y="2438400"/>
            <a:ext cx="3886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r>
              <a:rPr sz="4400" b="1">
                <a:solidFill>
                  <a:srgbClr val="FF0000"/>
                </a:solidFill>
              </a:rPr>
              <a:t>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amond(in)">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wedge">
                                      <p:cBhvr>
                                        <p:cTn id="12" dur="500"/>
                                        <p:tgtEl>
                                          <p:spTgt spid="80903"/>
                                        </p:tgtEl>
                                      </p:cBhvr>
                                    </p:animEffect>
                                  </p:childTnLst>
                                </p:cTn>
                              </p:par>
                              <p:par>
                                <p:cTn id="13" presetID="20" presetClass="entr" presetSubtype="0" fill="hold" nodeType="withEffect">
                                  <p:stCondLst>
                                    <p:cond delay="0"/>
                                  </p:stCondLst>
                                  <p:childTnLst>
                                    <p:set>
                                      <p:cBhvr>
                                        <p:cTn id="14" dur="1" fill="hold">
                                          <p:stCondLst>
                                            <p:cond delay="0"/>
                                          </p:stCondLst>
                                        </p:cTn>
                                        <p:tgtEl>
                                          <p:spTgt spid="80899"/>
                                        </p:tgtEl>
                                        <p:attrNameLst>
                                          <p:attrName>style.visibility</p:attrName>
                                        </p:attrNameLst>
                                      </p:cBhvr>
                                      <p:to>
                                        <p:strVal val="visible"/>
                                      </p:to>
                                    </p:set>
                                    <p:animEffect transition="in" filter="wedge">
                                      <p:cBhvr>
                                        <p:cTn id="15" dur="500"/>
                                        <p:tgtEl>
                                          <p:spTgt spid="8089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0905"/>
                                        </p:tgtEl>
                                        <p:attrNameLst>
                                          <p:attrName>style.visibility</p:attrName>
                                        </p:attrNameLst>
                                      </p:cBhvr>
                                      <p:to>
                                        <p:strVal val="visible"/>
                                      </p:to>
                                    </p:set>
                                    <p:animEffect transition="in" filter="diamond(in)">
                                      <p:cBhvr>
                                        <p:cTn id="20" dur="500"/>
                                        <p:tgtEl>
                                          <p:spTgt spid="80905"/>
                                        </p:tgtEl>
                                      </p:cBhvr>
                                    </p:animEffect>
                                  </p:childTnLst>
                                </p:cTn>
                              </p:par>
                              <p:par>
                                <p:cTn id="21" presetID="8" presetClass="entr" presetSubtype="16" fill="hold" nodeType="withEffect">
                                  <p:stCondLst>
                                    <p:cond delay="0"/>
                                  </p:stCondLst>
                                  <p:childTnLst>
                                    <p:set>
                                      <p:cBhvr>
                                        <p:cTn id="22" dur="1" fill="hold">
                                          <p:stCondLst>
                                            <p:cond delay="0"/>
                                          </p:stCondLst>
                                        </p:cTn>
                                        <p:tgtEl>
                                          <p:spTgt spid="80907"/>
                                        </p:tgtEl>
                                        <p:attrNameLst>
                                          <p:attrName>style.visibility</p:attrName>
                                        </p:attrNameLst>
                                      </p:cBhvr>
                                      <p:to>
                                        <p:strVal val="visible"/>
                                      </p:to>
                                    </p:set>
                                    <p:animEffect transition="in" filter="diamond(in)">
                                      <p:cBhvr>
                                        <p:cTn id="23" dur="500"/>
                                        <p:tgtEl>
                                          <p:spTgt spid="80907"/>
                                        </p:tgtEl>
                                      </p:cBhvr>
                                    </p:animEffect>
                                  </p:childTnLst>
                                </p:cTn>
                              </p:par>
                              <p:par>
                                <p:cTn id="24" presetID="8" presetClass="entr" presetSubtype="16" fill="hold" nodeType="withEffect">
                                  <p:stCondLst>
                                    <p:cond delay="0"/>
                                  </p:stCondLst>
                                  <p:childTnLst>
                                    <p:set>
                                      <p:cBhvr>
                                        <p:cTn id="25" dur="1" fill="hold">
                                          <p:stCondLst>
                                            <p:cond delay="0"/>
                                          </p:stCondLst>
                                        </p:cTn>
                                        <p:tgtEl>
                                          <p:spTgt spid="80906"/>
                                        </p:tgtEl>
                                        <p:attrNameLst>
                                          <p:attrName>style.visibility</p:attrName>
                                        </p:attrNameLst>
                                      </p:cBhvr>
                                      <p:to>
                                        <p:strVal val="visible"/>
                                      </p:to>
                                    </p:set>
                                    <p:animEffect transition="in" filter="diamond(in)">
                                      <p:cBhvr>
                                        <p:cTn id="26" dur="500"/>
                                        <p:tgtEl>
                                          <p:spTgt spid="8090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80902"/>
                                        </p:tgtEl>
                                        <p:attrNameLst>
                                          <p:attrName>style.visibility</p:attrName>
                                        </p:attrNameLst>
                                      </p:cBhvr>
                                      <p:to>
                                        <p:strVal val="visible"/>
                                      </p:to>
                                    </p:set>
                                    <p:anim calcmode="lin" valueType="num">
                                      <p:cBhvr>
                                        <p:cTn id="31" dur="500" fill="hold"/>
                                        <p:tgtEl>
                                          <p:spTgt spid="80902"/>
                                        </p:tgtEl>
                                        <p:attrNameLst>
                                          <p:attrName>ppt_w</p:attrName>
                                        </p:attrNameLst>
                                      </p:cBhvr>
                                      <p:tavLst>
                                        <p:tav tm="0">
                                          <p:val>
                                            <p:fltVal val="0"/>
                                          </p:val>
                                        </p:tav>
                                        <p:tav tm="100000">
                                          <p:val>
                                            <p:strVal val="#ppt_w"/>
                                          </p:val>
                                        </p:tav>
                                      </p:tavLst>
                                    </p:anim>
                                    <p:anim calcmode="lin" valueType="num">
                                      <p:cBhvr>
                                        <p:cTn id="32" dur="500" fill="hold"/>
                                        <p:tgtEl>
                                          <p:spTgt spid="80902"/>
                                        </p:tgtEl>
                                        <p:attrNameLst>
                                          <p:attrName>ppt_h</p:attrName>
                                        </p:attrNameLst>
                                      </p:cBhvr>
                                      <p:tavLst>
                                        <p:tav tm="0">
                                          <p:val>
                                            <p:fltVal val="0"/>
                                          </p:val>
                                        </p:tav>
                                        <p:tav tm="100000">
                                          <p:val>
                                            <p:strVal val="#ppt_h"/>
                                          </p:val>
                                        </p:tav>
                                      </p:tavLst>
                                    </p:anim>
                                    <p:anim calcmode="lin" valueType="num">
                                      <p:cBhvr>
                                        <p:cTn id="33" dur="500" fill="hold"/>
                                        <p:tgtEl>
                                          <p:spTgt spid="80902"/>
                                        </p:tgtEl>
                                        <p:attrNameLst>
                                          <p:attrName>style.rotation</p:attrName>
                                        </p:attrNameLst>
                                      </p:cBhvr>
                                      <p:tavLst>
                                        <p:tav tm="0">
                                          <p:val>
                                            <p:fltVal val="90"/>
                                          </p:val>
                                        </p:tav>
                                        <p:tav tm="100000">
                                          <p:val>
                                            <p:fltVal val="0"/>
                                          </p:val>
                                        </p:tav>
                                      </p:tavLst>
                                    </p:anim>
                                    <p:animEffect transition="in" filter="fade">
                                      <p:cBhvr>
                                        <p:cTn id="34" dur="500"/>
                                        <p:tgtEl>
                                          <p:spTgt spid="80902"/>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80900"/>
                                        </p:tgtEl>
                                        <p:attrNameLst>
                                          <p:attrName>style.visibility</p:attrName>
                                        </p:attrNameLst>
                                      </p:cBhvr>
                                      <p:to>
                                        <p:strVal val="visible"/>
                                      </p:to>
                                    </p:set>
                                    <p:anim calcmode="lin" valueType="num">
                                      <p:cBhvr>
                                        <p:cTn id="37" dur="500" fill="hold"/>
                                        <p:tgtEl>
                                          <p:spTgt spid="80900"/>
                                        </p:tgtEl>
                                        <p:attrNameLst>
                                          <p:attrName>ppt_w</p:attrName>
                                        </p:attrNameLst>
                                      </p:cBhvr>
                                      <p:tavLst>
                                        <p:tav tm="0">
                                          <p:val>
                                            <p:fltVal val="0"/>
                                          </p:val>
                                        </p:tav>
                                        <p:tav tm="100000">
                                          <p:val>
                                            <p:strVal val="#ppt_w"/>
                                          </p:val>
                                        </p:tav>
                                      </p:tavLst>
                                    </p:anim>
                                    <p:anim calcmode="lin" valueType="num">
                                      <p:cBhvr>
                                        <p:cTn id="38" dur="500" fill="hold"/>
                                        <p:tgtEl>
                                          <p:spTgt spid="80900"/>
                                        </p:tgtEl>
                                        <p:attrNameLst>
                                          <p:attrName>ppt_h</p:attrName>
                                        </p:attrNameLst>
                                      </p:cBhvr>
                                      <p:tavLst>
                                        <p:tav tm="0">
                                          <p:val>
                                            <p:fltVal val="0"/>
                                          </p:val>
                                        </p:tav>
                                        <p:tav tm="100000">
                                          <p:val>
                                            <p:strVal val="#ppt_h"/>
                                          </p:val>
                                        </p:tav>
                                      </p:tavLst>
                                    </p:anim>
                                    <p:anim calcmode="lin" valueType="num">
                                      <p:cBhvr>
                                        <p:cTn id="39" dur="500" fill="hold"/>
                                        <p:tgtEl>
                                          <p:spTgt spid="80900"/>
                                        </p:tgtEl>
                                        <p:attrNameLst>
                                          <p:attrName>style.rotation</p:attrName>
                                        </p:attrNameLst>
                                      </p:cBhvr>
                                      <p:tavLst>
                                        <p:tav tm="0">
                                          <p:val>
                                            <p:fltVal val="90"/>
                                          </p:val>
                                        </p:tav>
                                        <p:tav tm="100000">
                                          <p:val>
                                            <p:fltVal val="0"/>
                                          </p:val>
                                        </p:tav>
                                      </p:tavLst>
                                    </p:anim>
                                    <p:animEffect transition="in" filter="fade">
                                      <p:cBhvr>
                                        <p:cTn id="40" dur="500"/>
                                        <p:tgtEl>
                                          <p:spTgt spid="80900"/>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80901"/>
                                        </p:tgtEl>
                                        <p:attrNameLst>
                                          <p:attrName>style.visibility</p:attrName>
                                        </p:attrNameLst>
                                      </p:cBhvr>
                                      <p:to>
                                        <p:strVal val="visible"/>
                                      </p:to>
                                    </p:set>
                                    <p:anim calcmode="lin" valueType="num">
                                      <p:cBhvr>
                                        <p:cTn id="43" dur="500" fill="hold"/>
                                        <p:tgtEl>
                                          <p:spTgt spid="80901"/>
                                        </p:tgtEl>
                                        <p:attrNameLst>
                                          <p:attrName>ppt_w</p:attrName>
                                        </p:attrNameLst>
                                      </p:cBhvr>
                                      <p:tavLst>
                                        <p:tav tm="0">
                                          <p:val>
                                            <p:fltVal val="0"/>
                                          </p:val>
                                        </p:tav>
                                        <p:tav tm="100000">
                                          <p:val>
                                            <p:strVal val="#ppt_w"/>
                                          </p:val>
                                        </p:tav>
                                      </p:tavLst>
                                    </p:anim>
                                    <p:anim calcmode="lin" valueType="num">
                                      <p:cBhvr>
                                        <p:cTn id="44" dur="500" fill="hold"/>
                                        <p:tgtEl>
                                          <p:spTgt spid="80901"/>
                                        </p:tgtEl>
                                        <p:attrNameLst>
                                          <p:attrName>ppt_h</p:attrName>
                                        </p:attrNameLst>
                                      </p:cBhvr>
                                      <p:tavLst>
                                        <p:tav tm="0">
                                          <p:val>
                                            <p:fltVal val="0"/>
                                          </p:val>
                                        </p:tav>
                                        <p:tav tm="100000">
                                          <p:val>
                                            <p:strVal val="#ppt_h"/>
                                          </p:val>
                                        </p:tav>
                                      </p:tavLst>
                                    </p:anim>
                                    <p:anim calcmode="lin" valueType="num">
                                      <p:cBhvr>
                                        <p:cTn id="45" dur="500" fill="hold"/>
                                        <p:tgtEl>
                                          <p:spTgt spid="80901"/>
                                        </p:tgtEl>
                                        <p:attrNameLst>
                                          <p:attrName>style.rotation</p:attrName>
                                        </p:attrNameLst>
                                      </p:cBhvr>
                                      <p:tavLst>
                                        <p:tav tm="0">
                                          <p:val>
                                            <p:fltVal val="90"/>
                                          </p:val>
                                        </p:tav>
                                        <p:tav tm="100000">
                                          <p:val>
                                            <p:fltVal val="0"/>
                                          </p:val>
                                        </p:tav>
                                      </p:tavLst>
                                    </p:anim>
                                    <p:animEffect transition="in" filter="fade">
                                      <p:cBhvr>
                                        <p:cTn id="46"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sp>
        <p:nvSpPr>
          <p:cNvPr id="101381" name="Rectangles 101380"/>
          <p:cNvSpPr/>
          <p:nvPr/>
        </p:nvSpPr>
        <p:spPr>
          <a:xfrm>
            <a:off x="838200" y="2559050"/>
            <a:ext cx="7467600" cy="2654300"/>
          </a:xfrm>
          <a:prstGeom prst="rect">
            <a:avLst/>
          </a:prstGeom>
          <a:noFill/>
          <a:ln w="9525">
            <a:noFill/>
          </a:ln>
        </p:spPr>
        <p:txBody>
          <a:bodyPr>
            <a:spAutoFit/>
          </a:bodyPr>
          <a:lstStyle/>
          <a:p>
            <a:r>
              <a:rPr sz="4800" b="1" dirty="0">
                <a:solidFill>
                  <a:srgbClr val="6600CC"/>
                </a:solidFill>
              </a:rPr>
              <a:t>         </a:t>
            </a:r>
            <a:r>
              <a:rPr sz="4800" b="1">
                <a:solidFill>
                  <a:srgbClr val="6600CC"/>
                </a:solidFill>
              </a:rPr>
              <a:t> In the forest </a:t>
            </a:r>
          </a:p>
          <a:p>
            <a:r>
              <a:rPr sz="4800" b="1">
                <a:solidFill>
                  <a:srgbClr val="6600CC"/>
                </a:solidFill>
              </a:rPr>
              <a:t> or in the </a:t>
            </a:r>
            <a:r>
              <a:rPr sz="4800" b="1" u="sng">
                <a:solidFill>
                  <a:srgbClr val="FF0000"/>
                </a:solidFill>
              </a:rPr>
              <a:t>National Park.</a:t>
            </a:r>
          </a:p>
          <a:p>
            <a:pPr>
              <a:spcBef>
                <a:spcPct val="50000"/>
              </a:spcBef>
            </a:pPr>
            <a:endParaRPr sz="4800" b="1" u="sn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pic>
        <p:nvPicPr>
          <p:cNvPr id="102406" name="WordArt 4"/>
          <p:cNvPicPr/>
          <p:nvPr/>
        </p:nvPicPr>
        <p:blipFill>
          <a:blip r:embed="rId3"/>
          <a:stretch>
            <a:fillRect/>
          </a:stretch>
        </p:blipFill>
        <p:spPr>
          <a:xfrm>
            <a:off x="954405" y="1185545"/>
            <a:ext cx="7235825" cy="174942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1560830" y="3319145"/>
            <a:ext cx="6400800" cy="64516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pPr>
            <a:r>
              <a:rPr lang="en-US" sz="3600">
                <a:solidFill>
                  <a:srgbClr val="FF0000"/>
                </a:solidFill>
              </a:rPr>
              <a:t>	A- 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blinds(horizontal)">
                                      <p:cBhvr>
                                        <p:cTn id="7" dur="5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07">
                                            <p:txEl>
                                              <p:pRg st="0" end="0"/>
                                            </p:txEl>
                                          </p:spTgt>
                                        </p:tgtEl>
                                        <p:attrNameLst>
                                          <p:attrName>style.visibility</p:attrName>
                                        </p:attrNameLst>
                                      </p:cBhvr>
                                      <p:to>
                                        <p:strVal val="visible"/>
                                      </p:to>
                                    </p:set>
                                    <p:animEffect transition="in" filter="diamond(in)">
                                      <p:cBhvr>
                                        <p:cTn id="12" dur="2000"/>
                                        <p:tgtEl>
                                          <p:spTgt spid="102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a:solidFill>
            <a:schemeClr val="tx2">
              <a:lumMod val="20000"/>
              <a:lumOff val="80000"/>
            </a:schemeClr>
          </a:solidFill>
        </p:spPr>
      </p:pic>
      <p:pic>
        <p:nvPicPr>
          <p:cNvPr id="102406" name="WordArt 4"/>
          <p:cNvPicPr/>
          <p:nvPr/>
        </p:nvPicPr>
        <p:blipFill>
          <a:blip r:embed="rId3"/>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43205" y="1256665"/>
            <a:ext cx="1932305" cy="829945"/>
          </a:xfrm>
          <a:prstGeom prst="rect">
            <a:avLst/>
          </a:prstGeom>
          <a:blipFill>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5" name="Text Box 4"/>
          <p:cNvSpPr txBox="1"/>
          <p:nvPr/>
        </p:nvSpPr>
        <p:spPr>
          <a:xfrm>
            <a:off x="205105" y="2186940"/>
            <a:ext cx="1932305" cy="829945"/>
          </a:xfrm>
          <a:prstGeom prst="rect">
            <a:avLst/>
          </a:prstGeom>
          <a:blipFill rotWithShape="1">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B. While you read</a:t>
            </a:r>
          </a:p>
        </p:txBody>
      </p:sp>
      <p:sp>
        <p:nvSpPr>
          <p:cNvPr id="7" name="Text Box 6"/>
          <p:cNvSpPr txBox="1"/>
          <p:nvPr/>
        </p:nvSpPr>
        <p:spPr>
          <a:xfrm>
            <a:off x="205740" y="3198495"/>
            <a:ext cx="174244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1</a:t>
            </a:r>
          </a:p>
        </p:txBody>
      </p:sp>
      <p:sp>
        <p:nvSpPr>
          <p:cNvPr id="8" name="Text Box 7"/>
          <p:cNvSpPr txBox="1"/>
          <p:nvPr/>
        </p:nvSpPr>
        <p:spPr>
          <a:xfrm>
            <a:off x="205740" y="3761105"/>
            <a:ext cx="1757045"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2</a:t>
            </a:r>
          </a:p>
        </p:txBody>
      </p:sp>
      <p:sp>
        <p:nvSpPr>
          <p:cNvPr id="9" name="Text Box 8"/>
          <p:cNvSpPr txBox="1"/>
          <p:nvPr/>
        </p:nvSpPr>
        <p:spPr>
          <a:xfrm>
            <a:off x="212725" y="4336415"/>
            <a:ext cx="1728470" cy="460375"/>
          </a:xfrm>
          <a:prstGeom prst="rect">
            <a:avLst/>
          </a:prstGeom>
          <a:solidFill>
            <a:schemeClr val="accent2">
              <a:lumMod val="40000"/>
              <a:lumOff val="60000"/>
            </a:schemeClr>
          </a:solidFill>
        </p:spPr>
        <p:txBody>
          <a:bodyPr wrap="square" rtlCol="0">
            <a:spAutoFit/>
          </a:bodyPr>
          <a:lstStyle/>
          <a:p>
            <a:r>
              <a:rPr lang="en-US" sz="2400">
                <a:latin typeface="Arial" panose="020B0604020202020204" pitchFamily="34" charset="0"/>
                <a:cs typeface="Arial" panose="020B0604020202020204" pitchFamily="34" charset="0"/>
              </a:rPr>
              <a:t>Activity 3</a:t>
            </a:r>
          </a:p>
        </p:txBody>
      </p:sp>
      <p:sp>
        <p:nvSpPr>
          <p:cNvPr id="10" name="Text Box 9"/>
          <p:cNvSpPr txBox="1"/>
          <p:nvPr/>
        </p:nvSpPr>
        <p:spPr>
          <a:xfrm>
            <a:off x="2550795" y="1256665"/>
            <a:ext cx="6533515" cy="583565"/>
          </a:xfrm>
          <a:prstGeom prst="rect">
            <a:avLst/>
          </a:prstGeom>
          <a:solidFill>
            <a:schemeClr val="accent3">
              <a:lumMod val="40000"/>
              <a:lumOff val="60000"/>
            </a:schemeClr>
          </a:solidFill>
        </p:spPr>
        <p:txBody>
          <a:bodyPr wrap="square" rtlCol="0">
            <a:spAutoFit/>
            <a:scene3d>
              <a:camera prst="orthographicFront"/>
              <a:lightRig rig="threePt" dir="t"/>
            </a:scene3d>
          </a:bodyPr>
          <a:lstStyle/>
          <a:p>
            <a:r>
              <a:rPr lang="en-US" sz="32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 Discuss the questions:</a:t>
            </a:r>
          </a:p>
        </p:txBody>
      </p:sp>
      <p:sp>
        <p:nvSpPr>
          <p:cNvPr id="104454" name="Text Box 104453"/>
          <p:cNvSpPr txBox="1"/>
          <p:nvPr/>
        </p:nvSpPr>
        <p:spPr>
          <a:xfrm>
            <a:off x="2550795" y="2059305"/>
            <a:ext cx="6134735" cy="953135"/>
          </a:xfrm>
          <a:prstGeom prst="rect">
            <a:avLst/>
          </a:prstGeom>
          <a:noFill/>
          <a:ln w="9525">
            <a:noFill/>
          </a:ln>
        </p:spPr>
        <p:txBody>
          <a:bodyPr wrap="square">
            <a:spAutoFit/>
          </a:bodyPr>
          <a:lstStyle/>
          <a:p>
            <a:pPr>
              <a:spcBef>
                <a:spcPct val="50000"/>
              </a:spcBef>
            </a:pPr>
            <a:r>
              <a:rPr lang="en-US" sz="2800">
                <a:latin typeface="Arial" panose="020B0604020202020204" pitchFamily="34" charset="0"/>
                <a:cs typeface="Arial" panose="020B0604020202020204" pitchFamily="34" charset="0"/>
              </a:rPr>
              <a:t>1. </a:t>
            </a:r>
            <a:r>
              <a:rPr sz="2800">
                <a:latin typeface="Arial" panose="020B0604020202020204" pitchFamily="34" charset="0"/>
                <a:cs typeface="Arial" panose="020B0604020202020204" pitchFamily="34" charset="0"/>
              </a:rPr>
              <a:t>Have you ever been to a National parks ?     Yes or No  ???</a:t>
            </a:r>
          </a:p>
        </p:txBody>
      </p:sp>
      <p:sp>
        <p:nvSpPr>
          <p:cNvPr id="104453" name="Text Box 104452"/>
          <p:cNvSpPr txBox="1"/>
          <p:nvPr/>
        </p:nvSpPr>
        <p:spPr>
          <a:xfrm>
            <a:off x="2550795" y="3514725"/>
            <a:ext cx="6277610" cy="953135"/>
          </a:xfrm>
          <a:prstGeom prst="rect">
            <a:avLst/>
          </a:prstGeom>
          <a:noFill/>
          <a:ln w="9525">
            <a:noFill/>
          </a:ln>
        </p:spPr>
        <p:txBody>
          <a:bodyPr wrap="square">
            <a:spAutoFit/>
          </a:bodyPr>
          <a:lstStyle/>
          <a:p>
            <a:r>
              <a:rPr lang="en-US" sz="2800">
                <a:latin typeface="Arial" panose="020B0604020202020204" pitchFamily="34" charset="0"/>
                <a:cs typeface="Arial" panose="020B0604020202020204" pitchFamily="34" charset="0"/>
              </a:rPr>
              <a:t>2. </a:t>
            </a:r>
            <a:r>
              <a:rPr sz="2800">
                <a:latin typeface="Arial" panose="020B0604020202020204" pitchFamily="34" charset="0"/>
                <a:cs typeface="Arial" panose="020B0604020202020204" pitchFamily="34" charset="0"/>
              </a:rPr>
              <a:t>Can you name some of the National parks in Viet Nam and in the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6" presetClass="emph" presetSubtype="0" fill="hold" grpId="0" nodeType="withEffect">
                                  <p:stCondLst>
                                    <p:cond delay="0"/>
                                  </p:stCondLst>
                                  <p:iterate type="lt">
                                    <p:tmPct val="4000"/>
                                  </p:iterate>
                                  <p:childTnLst>
                                    <p:set>
                                      <p:cBhvr override="childStyle">
                                        <p:cTn id="9" dur="500" fill="hold"/>
                                        <p:tgtEl>
                                          <p:spTgt spid="5"/>
                                        </p:tgtEl>
                                        <p:attrNameLst>
                                          <p:attrName>style.color</p:attrName>
                                        </p:attrNameLst>
                                      </p:cBhvr>
                                      <p:to>
                                        <p:clrVal>
                                          <a:schemeClr val="bg1"/>
                                        </p:clrVal>
                                      </p:to>
                                    </p:set>
                                    <p:set>
                                      <p:cBhvr>
                                        <p:cTn id="10" dur="500" fill="hold"/>
                                        <p:tgtEl>
                                          <p:spTgt spid="5"/>
                                        </p:tgtEl>
                                        <p:attrNameLst>
                                          <p:attrName>fillcolor</p:attrName>
                                        </p:attrNameLst>
                                      </p:cBhvr>
                                      <p:to>
                                        <p:clrVal>
                                          <a:schemeClr val="bg1"/>
                                        </p:clrVal>
                                      </p:to>
                                    </p:set>
                                    <p:set>
                                      <p:cBhvr>
                                        <p:cTn id="11" dur="500" fill="hold"/>
                                        <p:tgtEl>
                                          <p:spTgt spid="5"/>
                                        </p:tgtEl>
                                        <p:attrNameLst>
                                          <p:attrName>fill.type</p:attrName>
                                        </p:attrNameLst>
                                      </p:cBhvr>
                                      <p:to>
                                        <p:strVal val="solid"/>
                                      </p:to>
                                    </p:set>
                                  </p:childTnLst>
                                </p:cTn>
                              </p:par>
                              <p:par>
                                <p:cTn id="12" presetID="16" presetClass="emph" presetSubtype="0" fill="hold" grpId="0" nodeType="withEffect">
                                  <p:stCondLst>
                                    <p:cond delay="0"/>
                                  </p:stCondLst>
                                  <p:iterate type="lt">
                                    <p:tmPct val="4000"/>
                                  </p:iterate>
                                  <p:childTnLst>
                                    <p:set>
                                      <p:cBhvr override="childStyle">
                                        <p:cTn id="13" dur="500" fill="hold"/>
                                        <p:tgtEl>
                                          <p:spTgt spid="7"/>
                                        </p:tgtEl>
                                        <p:attrNameLst>
                                          <p:attrName>style.color</p:attrName>
                                        </p:attrNameLst>
                                      </p:cBhvr>
                                      <p:to>
                                        <p:clrVal>
                                          <a:schemeClr val="bg1"/>
                                        </p:clrVal>
                                      </p:to>
                                    </p:set>
                                    <p:set>
                                      <p:cBhvr>
                                        <p:cTn id="14" dur="500" fill="hold"/>
                                        <p:tgtEl>
                                          <p:spTgt spid="7"/>
                                        </p:tgtEl>
                                        <p:attrNameLst>
                                          <p:attrName>fillcolor</p:attrName>
                                        </p:attrNameLst>
                                      </p:cBhvr>
                                      <p:to>
                                        <p:clrVal>
                                          <a:schemeClr val="bg1"/>
                                        </p:clrVal>
                                      </p:to>
                                    </p:set>
                                    <p:set>
                                      <p:cBhvr>
                                        <p:cTn id="15" dur="500" fill="hold"/>
                                        <p:tgtEl>
                                          <p:spTgt spid="7"/>
                                        </p:tgtEl>
                                        <p:attrNameLst>
                                          <p:attrName>fill.type</p:attrName>
                                        </p:attrNameLst>
                                      </p:cBhvr>
                                      <p:to>
                                        <p:strVal val="solid"/>
                                      </p:to>
                                    </p:set>
                                  </p:childTnLst>
                                </p:cTn>
                              </p:par>
                              <p:par>
                                <p:cTn id="16" presetID="16" presetClass="emph" presetSubtype="0" fill="hold" grpId="0" nodeType="withEffect">
                                  <p:stCondLst>
                                    <p:cond delay="0"/>
                                  </p:stCondLst>
                                  <p:iterate type="lt">
                                    <p:tmPct val="4000"/>
                                  </p:iterate>
                                  <p:childTnLst>
                                    <p:set>
                                      <p:cBhvr override="childStyle">
                                        <p:cTn id="17" dur="500" fill="hold"/>
                                        <p:tgtEl>
                                          <p:spTgt spid="8"/>
                                        </p:tgtEl>
                                        <p:attrNameLst>
                                          <p:attrName>style.color</p:attrName>
                                        </p:attrNameLst>
                                      </p:cBhvr>
                                      <p:to>
                                        <p:clrVal>
                                          <a:schemeClr val="bg1"/>
                                        </p:clrVal>
                                      </p:to>
                                    </p:set>
                                    <p:set>
                                      <p:cBhvr>
                                        <p:cTn id="18" dur="500" fill="hold"/>
                                        <p:tgtEl>
                                          <p:spTgt spid="8"/>
                                        </p:tgtEl>
                                        <p:attrNameLst>
                                          <p:attrName>fillcolor</p:attrName>
                                        </p:attrNameLst>
                                      </p:cBhvr>
                                      <p:to>
                                        <p:clrVal>
                                          <a:schemeClr val="bg1"/>
                                        </p:clrVal>
                                      </p:to>
                                    </p:set>
                                    <p:set>
                                      <p:cBhvr>
                                        <p:cTn id="19" dur="500" fill="hold"/>
                                        <p:tgtEl>
                                          <p:spTgt spid="8"/>
                                        </p:tgtEl>
                                        <p:attrNameLst>
                                          <p:attrName>fill.type</p:attrName>
                                        </p:attrNameLst>
                                      </p:cBhvr>
                                      <p:to>
                                        <p:strVal val="solid"/>
                                      </p:to>
                                    </p:set>
                                  </p:childTnLst>
                                </p:cTn>
                              </p:par>
                              <p:par>
                                <p:cTn id="20" presetID="16" presetClass="emph" presetSubtype="0" fill="hold" grpId="0" nodeType="withEffect">
                                  <p:stCondLst>
                                    <p:cond delay="0"/>
                                  </p:stCondLst>
                                  <p:iterate type="lt">
                                    <p:tmPct val="4000"/>
                                  </p:iterate>
                                  <p:childTnLst>
                                    <p:set>
                                      <p:cBhvr override="childStyle">
                                        <p:cTn id="21" dur="500" fill="hold"/>
                                        <p:tgtEl>
                                          <p:spTgt spid="9"/>
                                        </p:tgtEl>
                                        <p:attrNameLst>
                                          <p:attrName>style.color</p:attrName>
                                        </p:attrNameLst>
                                      </p:cBhvr>
                                      <p:to>
                                        <p:clrVal>
                                          <a:schemeClr val="bg1"/>
                                        </p:clrVal>
                                      </p:to>
                                    </p:set>
                                    <p:set>
                                      <p:cBhvr>
                                        <p:cTn id="22" dur="500" fill="hold"/>
                                        <p:tgtEl>
                                          <p:spTgt spid="9"/>
                                        </p:tgtEl>
                                        <p:attrNameLst>
                                          <p:attrName>fillcolor</p:attrName>
                                        </p:attrNameLst>
                                      </p:cBhvr>
                                      <p:to>
                                        <p:clrVal>
                                          <a:schemeClr val="bg1"/>
                                        </p:clrVal>
                                      </p:to>
                                    </p:set>
                                    <p:set>
                                      <p:cBhvr>
                                        <p:cTn id="23" dur="500" fill="hold"/>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000" fill="hold">
                                          <p:stCondLst>
                                            <p:cond delay="0"/>
                                          </p:stCondLst>
                                        </p:cTn>
                                        <p:tgtEl>
                                          <p:spTgt spid="104454"/>
                                        </p:tgtEl>
                                        <p:attrNameLst>
                                          <p:attrName>style.visibility</p:attrName>
                                        </p:attrNameLst>
                                      </p:cBhvr>
                                      <p:to>
                                        <p:strVal val="visible"/>
                                      </p:to>
                                    </p:set>
                                    <p:anim calcmode="lin" valueType="num">
                                      <p:cBhvr additive="base">
                                        <p:cTn id="33" dur="1000" fill="hold"/>
                                        <p:tgtEl>
                                          <p:spTgt spid="104454"/>
                                        </p:tgtEl>
                                        <p:attrNameLst>
                                          <p:attrName>ppt_x</p:attrName>
                                        </p:attrNameLst>
                                      </p:cBhvr>
                                      <p:tavLst>
                                        <p:tav tm="0">
                                          <p:val>
                                            <p:strVal val="#ppt_x"/>
                                          </p:val>
                                        </p:tav>
                                        <p:tav tm="100000">
                                          <p:val>
                                            <p:strVal val="#ppt_x"/>
                                          </p:val>
                                        </p:tav>
                                      </p:tavLst>
                                    </p:anim>
                                    <p:anim calcmode="lin" valueType="num">
                                      <p:cBhvr additive="base">
                                        <p:cTn id="34" dur="1000" fill="hold"/>
                                        <p:tgtEl>
                                          <p:spTgt spid="10445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04453"/>
                                        </p:tgtEl>
                                        <p:attrNameLst>
                                          <p:attrName>style.visibility</p:attrName>
                                        </p:attrNameLst>
                                      </p:cBhvr>
                                      <p:to>
                                        <p:strVal val="visible"/>
                                      </p:to>
                                    </p:set>
                                    <p:animEffect transition="in" filter="checkerboard(across)">
                                      <p:cBhvr>
                                        <p:cTn id="39"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04454" grpId="0"/>
      <p:bldP spid="1044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slide-dep-47_023218426.jpg"/>
          <p:cNvPicPr>
            <a:picLocks noChangeAspect="1"/>
          </p:cNvPicPr>
          <p:nvPr/>
        </p:nvPicPr>
        <p:blipFill>
          <a:blip r:embed="rId2"/>
          <a:stretch>
            <a:fillRect/>
          </a:stretch>
        </p:blipFill>
        <p:spPr>
          <a:xfrm>
            <a:off x="0" y="0"/>
            <a:ext cx="9144000" cy="6858000"/>
          </a:xfrm>
          <a:prstGeom prst="rect">
            <a:avLst/>
          </a:prstGeom>
        </p:spPr>
      </p:pic>
      <p:sp>
        <p:nvSpPr>
          <p:cNvPr id="82946" name="Title 82945"/>
          <p:cNvSpPr>
            <a:spLocks noGrp="1"/>
          </p:cNvSpPr>
          <p:nvPr/>
        </p:nvSpPr>
        <p:spPr>
          <a:xfrm>
            <a:off x="2350135" y="1256665"/>
            <a:ext cx="5582920" cy="86868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sz="3400" b="1">
                <a:solidFill>
                  <a:srgbClr val="0000FF"/>
                </a:solidFill>
              </a:rPr>
              <a:t>National Parks In Viet Nam</a:t>
            </a:r>
          </a:p>
        </p:txBody>
      </p:sp>
      <p:pic>
        <p:nvPicPr>
          <p:cNvPr id="102406" name="WordArt 4"/>
          <p:cNvPicPr/>
          <p:nvPr/>
        </p:nvPicPr>
        <p:blipFill>
          <a:blip r:embed="rId3"/>
          <a:stretch>
            <a:fillRect/>
          </a:stretch>
        </p:blipFill>
        <p:spPr>
          <a:xfrm>
            <a:off x="2350135" y="0"/>
            <a:ext cx="6793865" cy="664845"/>
          </a:xfrm>
          <a:prstGeom prst="rect">
            <a:avLst/>
          </a:prstGeom>
        </p:spPr>
        <p:style>
          <a:lnRef idx="2">
            <a:schemeClr val="accent4"/>
          </a:lnRef>
          <a:fillRef idx="1">
            <a:schemeClr val="lt1"/>
          </a:fillRef>
          <a:effectRef idx="0">
            <a:schemeClr val="accent4"/>
          </a:effectRef>
          <a:fontRef idx="minor">
            <a:schemeClr val="dk1"/>
          </a:fontRef>
        </p:style>
      </p:pic>
      <p:sp>
        <p:nvSpPr>
          <p:cNvPr id="102407" name="Text Box 102406"/>
          <p:cNvSpPr txBox="1"/>
          <p:nvPr/>
        </p:nvSpPr>
        <p:spPr>
          <a:xfrm>
            <a:off x="2349500" y="664845"/>
            <a:ext cx="6793865"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400">
                <a:solidFill>
                  <a:srgbClr val="FF0000"/>
                </a:solidFill>
                <a:latin typeface="Script MT Bold" panose="03040602040607080904" charset="0"/>
                <a:cs typeface="Script MT Bold" panose="03040602040607080904" charset="0"/>
              </a:rPr>
              <a:t>	A- READING</a:t>
            </a:r>
          </a:p>
        </p:txBody>
      </p:sp>
      <p:sp>
        <p:nvSpPr>
          <p:cNvPr id="3" name="Rounded Rectangle 2"/>
          <p:cNvSpPr/>
          <p:nvPr/>
        </p:nvSpPr>
        <p:spPr>
          <a:xfrm>
            <a:off x="133350" y="1124585"/>
            <a:ext cx="2076450" cy="573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43205" y="1256665"/>
            <a:ext cx="1932305" cy="829945"/>
          </a:xfrm>
          <a:prstGeom prst="rect">
            <a:avLst/>
          </a:prstGeom>
          <a:blipFill>
            <a:blip r:embed="rId4"/>
            <a:tile tx="0" ty="0" sx="100000" sy="100000" flip="none" algn="tl"/>
          </a:blip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A. Before you read</a:t>
            </a:r>
          </a:p>
        </p:txBody>
      </p:sp>
      <p:sp>
        <p:nvSpPr>
          <p:cNvPr id="82947" name="Text Placeholder 82946"/>
          <p:cNvSpPr>
            <a:spLocks noGrp="1"/>
          </p:cNvSpPr>
          <p:nvPr/>
        </p:nvSpPr>
        <p:spPr>
          <a:xfrm>
            <a:off x="2349500" y="2298700"/>
            <a:ext cx="6794500" cy="455993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buNone/>
            </a:pPr>
            <a:r>
              <a:rPr sz="3000">
                <a:solidFill>
                  <a:schemeClr val="tx1"/>
                </a:solidFill>
                <a:latin typeface="Arial" panose="020B0604020202020204" pitchFamily="34" charset="0"/>
                <a:cs typeface="Arial" panose="020B0604020202020204" pitchFamily="34" charset="0"/>
              </a:rPr>
              <a:t>- </a:t>
            </a:r>
            <a:r>
              <a:rPr sz="3000" dirty="0" err="1">
                <a:solidFill>
                  <a:schemeClr val="tx1"/>
                </a:solidFill>
                <a:latin typeface="Arial" panose="020B0604020202020204" pitchFamily="34" charset="0"/>
                <a:cs typeface="Arial" panose="020B0604020202020204" pitchFamily="34" charset="0"/>
              </a:rPr>
              <a:t>Cat Ba N.p (Hai Phong</a:t>
            </a:r>
            <a:r>
              <a:rPr sz="3000">
                <a:solidFill>
                  <a:schemeClr val="tx1"/>
                </a:solidFill>
                <a:latin typeface="Arial" panose="020B0604020202020204" pitchFamily="34" charset="0"/>
                <a:cs typeface="Arial" panose="020B0604020202020204" pitchFamily="34" charset="0"/>
              </a:rPr>
              <a:t>)</a:t>
            </a:r>
          </a:p>
          <a:p>
            <a:pPr>
              <a:buNone/>
            </a:pPr>
            <a:r>
              <a:rPr sz="3000" dirty="0" err="1">
                <a:solidFill>
                  <a:schemeClr val="tx1"/>
                </a:solidFill>
                <a:latin typeface="Arial" panose="020B0604020202020204" pitchFamily="34" charset="0"/>
                <a:cs typeface="Arial" panose="020B0604020202020204" pitchFamily="34" charset="0"/>
              </a:rPr>
              <a:t>- Con Dao N.p (Kien Giang</a:t>
            </a:r>
            <a:r>
              <a:rPr sz="3000">
                <a:solidFill>
                  <a:schemeClr val="tx1"/>
                </a:solidFill>
                <a:latin typeface="Arial" panose="020B0604020202020204" pitchFamily="34" charset="0"/>
                <a:cs typeface="Arial" panose="020B0604020202020204" pitchFamily="34" charset="0"/>
              </a:rPr>
              <a:t>)</a:t>
            </a:r>
          </a:p>
          <a:p>
            <a:pPr>
              <a:buNone/>
            </a:pPr>
            <a:r>
              <a:rPr sz="3000" dirty="0" err="1">
                <a:solidFill>
                  <a:schemeClr val="tx1"/>
                </a:solidFill>
                <a:latin typeface="Arial" panose="020B0604020202020204" pitchFamily="34" charset="0"/>
                <a:cs typeface="Arial" panose="020B0604020202020204" pitchFamily="34" charset="0"/>
              </a:rPr>
              <a:t>- Tam Dao N.p (Vinh Phuc</a:t>
            </a:r>
            <a:r>
              <a:rPr sz="3000">
                <a:solidFill>
                  <a:schemeClr val="tx1"/>
                </a:solidFill>
                <a:latin typeface="Arial" panose="020B0604020202020204" pitchFamily="34" charset="0"/>
                <a:cs typeface="Arial" panose="020B0604020202020204" pitchFamily="34" charset="0"/>
              </a:rPr>
              <a:t>)</a:t>
            </a:r>
          </a:p>
          <a:p>
            <a:pPr>
              <a:buNone/>
            </a:pPr>
            <a:r>
              <a:rPr sz="3000" dirty="0" err="1">
                <a:solidFill>
                  <a:schemeClr val="tx1"/>
                </a:solidFill>
                <a:latin typeface="Arial" panose="020B0604020202020204" pitchFamily="34" charset="0"/>
                <a:cs typeface="Arial" panose="020B0604020202020204" pitchFamily="34" charset="0"/>
              </a:rPr>
              <a:t>- Tram Chim N.p (Dong Thap</a:t>
            </a:r>
            <a:r>
              <a:rPr sz="3000">
                <a:solidFill>
                  <a:schemeClr val="tx1"/>
                </a:solidFill>
                <a:latin typeface="Arial" panose="020B0604020202020204" pitchFamily="34" charset="0"/>
                <a:cs typeface="Arial" panose="020B0604020202020204" pitchFamily="34" charset="0"/>
              </a:rPr>
              <a:t>)</a:t>
            </a:r>
          </a:p>
          <a:p>
            <a:pPr>
              <a:buFontTx/>
              <a:buChar char="-"/>
            </a:pPr>
            <a:r>
              <a:rPr sz="3000" dirty="0" err="1">
                <a:solidFill>
                  <a:schemeClr val="tx1"/>
                </a:solidFill>
                <a:latin typeface="Arial" panose="020B0604020202020204" pitchFamily="34" charset="0"/>
                <a:cs typeface="Arial" panose="020B0604020202020204" pitchFamily="34" charset="0"/>
              </a:rPr>
              <a:t>Cuc Phuong N.p (Ninh Binh</a:t>
            </a:r>
            <a:r>
              <a:rPr sz="3000">
                <a:solidFill>
                  <a:schemeClr val="tx1"/>
                </a:solidFill>
                <a:latin typeface="Arial" panose="020B0604020202020204" pitchFamily="34" charset="0"/>
                <a:cs typeface="Arial" panose="020B0604020202020204" pitchFamily="34" charset="0"/>
              </a:rPr>
              <a:t>)</a:t>
            </a:r>
          </a:p>
          <a:p>
            <a:pPr>
              <a:buFontTx/>
              <a:buChar char="-"/>
            </a:pPr>
            <a:r>
              <a:rPr sz="3000" dirty="0" err="1">
                <a:solidFill>
                  <a:schemeClr val="tx1"/>
                </a:solidFill>
                <a:latin typeface="Arial" panose="020B0604020202020204" pitchFamily="34" charset="0"/>
                <a:cs typeface="Arial" panose="020B0604020202020204" pitchFamily="34" charset="0"/>
              </a:rPr>
              <a:t>U Minh Thuong N.p (Kien Giang</a:t>
            </a:r>
            <a:r>
              <a:rPr sz="3000">
                <a:solidFill>
                  <a:schemeClr val="tx1"/>
                </a:solidFill>
                <a:latin typeface="Arial" panose="020B0604020202020204" pitchFamily="34" charset="0"/>
                <a:cs typeface="Arial" panose="020B0604020202020204" pitchFamily="34" charset="0"/>
              </a:rPr>
              <a:t>)</a:t>
            </a:r>
          </a:p>
          <a:p>
            <a:pPr>
              <a:buFontTx/>
              <a:buChar char="-"/>
            </a:pPr>
            <a:r>
              <a:rPr sz="3000" dirty="0" err="1">
                <a:solidFill>
                  <a:schemeClr val="tx1"/>
                </a:solidFill>
                <a:latin typeface="Arial" panose="020B0604020202020204" pitchFamily="34" charset="0"/>
                <a:cs typeface="Arial" panose="020B0604020202020204" pitchFamily="34" charset="0"/>
              </a:rPr>
              <a:t>Ben En (Thanh Hoa</a:t>
            </a:r>
            <a:r>
              <a:rPr sz="3000">
                <a:solidFill>
                  <a:schemeClr val="tx1"/>
                </a:solidFill>
                <a:latin typeface="Arial" panose="020B0604020202020204" pitchFamily="34" charset="0"/>
                <a:cs typeface="Arial" panose="020B0604020202020204" pitchFamily="34" charset="0"/>
              </a:rPr>
              <a:t>)</a:t>
            </a:r>
          </a:p>
          <a:p>
            <a:pPr>
              <a:buFontTx/>
              <a:buNone/>
            </a:pPr>
            <a:endParaRPr sz="30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On-screen Show (4:3)</PresentationFormat>
  <Paragraphs>159</Paragraphs>
  <Slides>17</Slides>
  <Notes>2</Notes>
  <HiddenSlides>0</HiddenSlides>
  <MMClips>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saocodon</cp:lastModifiedBy>
  <cp:revision>50</cp:revision>
  <dcterms:created xsi:type="dcterms:W3CDTF">2020-04-17T04:06:00Z</dcterms:created>
  <dcterms:modified xsi:type="dcterms:W3CDTF">2020-04-27T23:35:15Z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